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3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C85F7-D3CE-4D14-9583-25EA2BD356BD}" type="datetimeFigureOut">
              <a:rPr lang="en-CA" smtClean="0"/>
              <a:t>2015-02-20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74D4E-E884-4593-B836-9EAE4C12C6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91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BDD7-1FD7-4BEB-BF18-D2DFF35B4F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7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89F35-570A-430F-B722-2F326AC62F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3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BDD7-1FD7-4BEB-BF18-D2DFF35B4F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BDD7-1FD7-4BEB-BF18-D2DFF35B4F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0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41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6059" y="112170"/>
            <a:ext cx="118743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From the symbols below, decide </a:t>
            </a:r>
            <a:r>
              <a:rPr lang="en-US" sz="4400" dirty="0" smtClean="0"/>
              <a:t>what </a:t>
            </a:r>
            <a:r>
              <a:rPr lang="en-US" sz="4400" dirty="0" smtClean="0"/>
              <a:t>“TNC” </a:t>
            </a:r>
            <a:endParaRPr lang="en-US" sz="4400" dirty="0"/>
          </a:p>
          <a:p>
            <a:r>
              <a:rPr lang="en-US" sz="4400" dirty="0"/>
              <a:t>s</a:t>
            </a:r>
            <a:r>
              <a:rPr lang="en-US" sz="4400" dirty="0" smtClean="0"/>
              <a:t>tands for… </a:t>
            </a:r>
            <a:endParaRPr lang="en-US" sz="4400" dirty="0"/>
          </a:p>
        </p:txBody>
      </p:sp>
      <p:pic>
        <p:nvPicPr>
          <p:cNvPr id="14340" name="Picture 4" descr="https://encrypted-tbn0.gstatic.com/images?q=tbn:ANd9GcSrn0RVns9_btwuYu9JuLy7uCK1h48_pckbgTsfHNZqdmCbii60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4561" y="1680293"/>
            <a:ext cx="1447800" cy="1752974"/>
          </a:xfrm>
          <a:prstGeom prst="rect">
            <a:avLst/>
          </a:prstGeom>
          <a:noFill/>
        </p:spPr>
      </p:pic>
      <p:pic>
        <p:nvPicPr>
          <p:cNvPr id="14342" name="Picture 6" descr="https://encrypted-tbn3.gstatic.com/images?q=tbn:ANd9GcQcT06SRr1N8mXJF2SEu19d7Z9KEU2olPqkatsXkH70rni-Vq_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6147" y="1361456"/>
            <a:ext cx="2476500" cy="1847851"/>
          </a:xfrm>
          <a:prstGeom prst="rect">
            <a:avLst/>
          </a:prstGeom>
          <a:noFill/>
        </p:spPr>
      </p:pic>
      <p:pic>
        <p:nvPicPr>
          <p:cNvPr id="14344" name="Picture 8" descr="https://encrypted-tbn2.gstatic.com/images?q=tbn:ANd9GcR-K5P9Db701PGEpKkAA1OKsn_E3pDDuC9sJBPeTL4Tq-pPDQ8M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8708" y="1526143"/>
            <a:ext cx="3076575" cy="1485900"/>
          </a:xfrm>
          <a:prstGeom prst="rect">
            <a:avLst/>
          </a:prstGeom>
          <a:noFill/>
        </p:spPr>
      </p:pic>
      <p:sp>
        <p:nvSpPr>
          <p:cNvPr id="14346" name="AutoShape 10" descr="data:image/jpeg;base64,/9j/4AAQSkZJRgABAQAAAQABAAD/2wCEAAkGBhERDxUUExQUFBQUFxcUGBYUFhUUFhUUFBUWFxQUFBYXHSYgGBkjHRQUHy8gIyorLCwsFx4xNTwqNSYrLCkBCQoKDgwOGg8PGi8lHyIsNSw1LDUpLC0vNSw1LSwtNCwpKSwpLCksNCwvKS4vLCwsLCwsLCwtKSksLCwsLCk0Kf/AABEIAGQAeAMBIgACEQEDEQH/xAAbAAACAwEBAQAAAAAAAAAAAAAABgEEBQcCA//EAD4QAAEDAgMDCgMGAwkAAAAAAAEAAgMEEQUSIQYxkQcTIkFRYXGBobEyUnIUI4KSosFCQ2IWY3OTssPR4fH/xAAbAQACAwEBAQAAAAAAAAAAAAAABQIEBgMBB//EACoRAAICAgEDAwIHAQAAAAAAAAABAgMEERIFITETQZEyUQZSYXGBwfEj/9oADAMBAAIRAxEAPwDuKEIQALySvSxdqMUdBTlzTZ5Ia3r1J38AVzsmq4uUvCJ1wdklBeWakk7Wi5IA7SbDiqVRtBTsGrwfAE/skOKokldeRxef6jfgF9K13RSefU3rcEOYdK76nL4G5u2FJfWTL9TXD1stOlrY5RdjmvHa0g+y4/WSLIOJSQvzxvcxw62m3HtHcVCjqkpPU0WbeiR47hI7/dSEjcne2ktbzjJWDNEATI3QOzEgAt/hdod2mnUndr08hNTW0Z62qVU3CXlHtCi6LqZzJQoujMgCUKAUIAlCFBQBKQduKvPUNjB0YLn6n/8AQ9U9OcuXVNRz1RJJ8zjb6Ro30ASrqlvGrivcb9Jr5Wuf5UW6RlhdVsQk0V1os1ZOIP0Wem9RNBUtz2Y9bIsCtkWtWyLGdA6WRsbfikc1g8XENHvddcaG2W7ZcVs6jsRTijwV0+58wdJfr6RLIte4WPmlLA9qqqKRzmSuIcb5XkvYdSdxOh13hOHKPO2noYqdmgsGgf0xgNHvfyK57h0f7JlmWutpRetI+eZNrnNyOpYbygtcAJYnA9rDmHA2PutaPa2nO7P+Urm9GxbVK1UF1W9fZ/wVvVkNFRta0fCxxPfYf8pRxnaernqIoY5DFzssbAGfVd5J3nohx8l9al9gV8NjKPnsUzn4aeMu7ucl6LfQPKli5t+VeoSl2/QIzlKWjqDEKWoWrRaJUOUqHIb0BkbTVnNUsjhoSMo+p2g91z/D49ydtrMLmqWMZFlsH3dmJAsAbbgb71lw7KwR25+pJPysPNjgLvPFJ8vFuyblxXZDrCyqcel8n3Znzg2sAfIFYeJXANwR4gpw5vC2fyg/vc18nq668Ohwic5AGRk9YvCdOw6BE+iXSjv+jpV1mqEvBy+tkWjybYdz+JscdWwtdKfEdFv6neiZNoOTJ+XNTvzjflfYO/Cfhd5gHxVrkzwZ1HT1M07Swl1ukLHm4mkk69RJdwXPGxZVT1NeCzmZ9dtDdb89te5g8pmIc7W5AdIwG+f/AKXcFk4dGqVbUGWoe86kuJ9dfW61cPjSzLs5Nv7mOmzWpGLWiFmqhSMWg82CVS7I4lGvk0TJyc0gEMko3yyWPhE0NA45j5pPxSawPYAnjk6pXMw6Mu3yl82vUJXlzfQhOeh1/wDRy/Q7UrvsZghAQtYWiV5fuXpVMVqDHBI8b2Me8eLWkj2XqW3oGc4xjaGeWqma2V4iDi0NBsLN0Oo11N196RmVqwcKiPXv60wv0atVKuNcVCKFqbl3ZSrHpfxSXorZq3paxaXQq5REj7lNm2FbTgNgnkaAbhmjgTfdZwOh00C7rUvZ9nZHVPa10rQx9jkBflGfIerW64ZsThn2rFadh1a13Ou+mLpf6g3in/lFrs87YxuaNR3npH3b+UrM/iW+vH4qMVv9hhjQ5eSpi/JrLC4up/vmb8pIErfLc/x0KzaWPIcrwWO+V4LHcHWv5LUwPaaogAaHZmfK+7gB3HeE1R7SQzttNAHdxDZB+oLB2Sxb/MuL+Ud54cn4FqnkY3e5oHe5o9yvMuKxuOVhMrvlha6U/pBTWwUQ1bSxA/4UQ/ZepseLW2YxrQN3ZwFgqk6sOP1W7/ZEFgzkKMOxtZVkZ2cxESMxkP3jmX6Qaxt7XFxqV02np2saGtFmtAa0DqA0AHkAlfZzFZ56x4c77tkYLmgC2d7uh37muTcFpunwqVXKpdmDr9N8QQhCYACxtrq4RUUrj1tyDvMnQ/da5ckblJrtIIe13Ou8G9Fo4knyVjFr9W6MTnZLjBswMJhV+revGHQ2avNWD2HgVo5S3MortEyqyRK+LS6Fb+IvslXFZdEzpSILyPXIphnSqap25oELSer+ZJ/tjiqWL1hmqXv7T7m9vVNOAU/2HAGX0fKzO7tvMcx88vskym1NzvJvxXy38S5Xq5D+y/we4kNRNCkYt2gYsqlYt2gYsNY+41ii+0WCo1z1eeVhY1MQx2X4j0Wjtc85W+pCrQj6liidG+K2MuwNN9w+W2s0jnD6GdBno0nzTSqeF0QhhjiG5jWs4DU+auL6hRX6dcYL2Qgk+TbBCELsRPJCXcZ2NjqZzK+SRpyhrcuSzbdmZp33KZLKLKcJyre4vTIuKfkXKfYKkaOmJJj/AHsryPyAhvorf9jqC1vstP8A5TL8bLZQvXbY+7k/k90hXruTuieOg18J7YnkD8jrt9Er4tyOte+Pm5nFmdolDw3Nkv0iwtAAuNLEda6hZQQu0M2+v6ZMi4Rfsc95RcRtzcDbAAAm3hYDybbilSlj3Lp+0OyUNUcxuyQCwe3XwDmnQj18EnVGylTAdWF7R/FF0h5s+IeGqx3UsW5yc0toYUTilo+VJGt2iZZYsNRG3Rzg09j7sPB9loxYzABYPDz2MBeeDQVmZV2b+l/DGClH7lyofYLPwmm5+ujafhiHPu8WkCMH8Rv+FfcxVU+kVO8A/wAU33Q8bHpHgt3ZnZx1NnfI8Pkkyg5RZrWsvZrb6neTdNek9NtdyssjpFfIvjx4xfcYFKgKVt0KgQhC9AEIQgAQhCABCEIAgqEIUX5A8PaDvAKkMA3ADw0UIUWebPYUoQpAgUoQpHoIQhAH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AutoShape 12" descr="data:image/jpeg;base64,/9j/4AAQSkZJRgABAQAAAQABAAD/2wCEAAkGBhAQEBQPEBIQDxAQDw8PDw8PFA8PDw8QFBAVFBQQFBQXGyYeFxkjGRQUHy8gIycpLC0sFR4xNTAqNSYrLCkBCQoKDgwOGg8PGikkHRwsLCwsLCwtKSksKSwsKSwsLCkpKSwtLSosLCkpKSkpKSkpLCksLCksKSkpKS0sKSwsLP/AABEIAOEA4QMBIgACEQEDEQH/xAAcAAABBAMBAAAAAAAAAAAAAAAAAgMEBQEGBwj/xABAEAABAwICBgcFBgUDBQAAAAABAAIDBBEFIQYSEzFBUQciYXGBkaEUMlKxwSNCYnLR8BVDgpLhCKLCFjRTg/H/xAAbAQACAwEBAQAAAAAAAAAAAAAABAIDBQEGB//EADERAAICAQQCAAQEBQUBAAAAAAABAgMRBBIhMQVBE1GBkTJhoeEiUrHB8BUjJEJxBv/aAAwDAQACEQMRAD8A7ihCEACEIQAIQhAAhJkeGgkkAAXJOQA7Suc6WdNVJS60VKPa5hcXBtA09rvveC6ouXRxyS7OjucALkgAbycgFqeO9KOGUl2vnEsg/lwfauvyuMh5rhuMaY4nibi18jyw/wAqL7OJvfb6lYoNDOMz7fgZv80xGj+Yod2fwo3fF/8AUA83FLTNaOD53Ekj8rd3mVrVR0n43U+5I5gPCCMNHdcgqZSYNTRe7G0n4ndZ3qrASAbsu5XKuK9EHKT7Zqkj8ZmN3zVWfxTPYPIOsmHaOV783yOP5pXH6rc9sEbYKWERx+ZpjdGq9ubZCDzbK8fVPMGMRG7JqrLOzJ3uHlrWK23bBG2CMIMFBB0kY5Te9LI4DhPGHgeNvqtjwnp/mbYVVMyQZXdC4sdbibOuD6JoyhQqvCqeX3423+IDVd5hRdcX6OqUl0zpmB9LOGVVm7XYSH7lQNTPkHe6fNbhHK1wDmkOacwWkEEdhC8y12hjd8L7fgfmPNM4ZpHieFu+zkkjbf3HfaQO8Dl5WVUqP5WWK5r8SPUaFy7RPpwp5rRVzfZpDltW3MDj28W/JdNgqGPaHsc17XC7XNIc0jmCEvKLj2XRkpdDiEIUSQIQhAAhCEACEIQAIQhAAhCEACo9KdMKXDotrUPzPuRNsZJDyA+qp+kLpHhwyPUbaWrePs4r5MHxv5Ds4rz9iGIVNfO6aZxkkec3H3WjkOQ7FdXU5cvopss28LsvtMekmsxNxjBMNOT1aeMnrDhrn7x9FXYbo5udMf8A1j6lSaChZCMs3cXHf4clM2ycUUuEL8vlk2EtYNVgDQOAyS/aFX7ZG2XSRYe0I9oVdtkbZAFj7Qj2hV22Rt0AWPtCPaFX7ZG2QBYe0I9oVftkbZAFht0mR4cNVwDgd4OYUHbI2yAK7EtHGm7oeqfgO7wPBOaK6d1uFyarCXRX69NLcsPd8J7Qpu2UatpWSizt/Bw3hcaT4ZHGOUd40O08pcTjvE7UlaPtIH2Eje0fEO0LZF5Hjkno5myxvdHIw3ZIw2/fcu79G/SjHiAFPUasVW0btzJx8TeR5hKWVbeV0MQt3cPs6ChCFQXAhCEACEIQAIQhAAtM6R+kKPDIdVln1crTso94YP8AyP7PmrjS/SiLDqV9TLmR1YmcZJCMmj6rzDi+LzVtQ+omdryyOueTRwa0cAFdVXueX0U22beF2InnlqpnSSOL5JHFz3uz38Vb00bY26rfE8SVEpmBgsN/E8ynNqnRZL2TNsjbKHtVgyoJEzbLG2UMyp2Cnkk9xrj27h5nJRckuyUYuXCHtsjbKRHgUp3lrfNx9E+3R08Xnwb+pVD1Fa9jMdJc/wDqQNsjbKc7R13B/m0/RQ58ImZnq645sz9N6lG+uXTIz0tsOXEwJlnbKDtOCztVdkWwTtsjbKFtVnaruQJm2RtVD2qNqgCZtUbVQ9qjaoAkzhr26rsx8u1Uj2PgkDmuLXNIcx7ciCNxvzVltUiYB4sf/iCLR23ov6SW4gwU1QQ2sjb3Cdo++PxcwuhLyDSVctNM2WNxZJG4OY8bwQvS+gGmbMTpRLk2dlmVEY+6+3vD8J3hJ217eV0M1WbuH2bOhCFQXAhCEACS94AJJsACSTuAHFKXOumjS00tH7LG601XdptvbCPfPju8SuxjueCMnhZOW9J2mZxGsOoT7NATHA3g6x60veflZazSssLnefko8TLnsUq60UtqwhHO55Y9tFjaJq6wXIJDpkWDImC9DLuIaN7iAO8qLZJcm14JhjNk2VzQXOJIvnZt7DJXTGLEUAY1rBuY1rfIKQxiwrbHOTbPXUURrgkkYaxOiJOMjT7YlQ2X4I4jWTCOSliJZ2S5kMFJiGBRTDMWdwc3J3+fFadi+GvpnhjiDrN1mkcW3tmOG5dL2N8lzjSWqNRWua3MB7YGeHV+a0dHZNvGeEY/kqq4x3JctlbtVnarasY0E2bRsXkvDWl4fYBxIvkfunsK1GohfG4se0scODhZaUZqXRgppju0RtFG10a6lkCTtVnaKLtEbRdyBK2iNoozXE5DPuT81JIxrXuaQ199U5Z24di5kBupbrDtH7srbQXS1+G1bJxcxOOpOwbnRk5m3MbwqgOUeZtjfmu4ysMi+HlHr+lqmysbIwhzHtD2OG4tIuCnlyfoM0t2sTsPkN3wjaQE7zETm3wPzXWEhKO14HYy3LIIQhRJGCbLy70h6RmuxCaYG8bXbKHkI2ZA+JufFd66S8c9jwyeRps97djH+aTq38BcrzC0ZpqiPsVvl6HoxYJd0lF00L5M3WCUWRZcwdTEOVnoxS7SpbyZeQ+G71sq1y2HRU6jJJLXLiGNvyGZSuqmq622P6Cr418Y/X7G2xtupUbFURVLzxt3KbDGTvJK8zZqYxPZuvHZYtI5hOteFHhgUyOBIz17XSKpYRgPHalaw5FOtgS9gln5Cz8ivKK3Eq8QwySke5G5w77WHqud6D0u3rmF1yGkyvP77Stm6SazZ07Yhvlfn+Vufzsmei3DrMmqCN/2bT8/r5L0OkunHSO6Xb6MHyU901Fel/U2+oe1xJ5klVVfhcUos4NcOAcL27jvHgreSFRZYUmvI2x9IxXD2abW6FR72F7OwWePXNVUmiTx/Mb4td9FvU0SgTXCfq8spfiRW5SRp/8A02Rvf/a0/VLbgrBvBP5jYeQWwSycx5KJI4LSr1ULOmVStmRYaVoyAGfLIKNpRU9ZkQ3MbcjtOX0VpSt61+DQT+i1bEZ9pK934rDuGQ+Saiss7TlvLGgUPFwkhKCuRe2T9FsddRVcNU3+XINcfFGcnt8iV6tpqhsjGyNN2va17SOIIuCvHzxmvRXQ1jvtOGtjcbvpnGA89UZsPkbeCovj7L6JejfEIQlBo43/AKgcX/7akB+OoeP9jP8AmuPRhbr0y1+1xaVvCGOKIdhDdY+rlpjBktCpYijPteZMWEoBYASgFdgqyYWCE5qrBC60dQy4LbsOptSKNnHV1j3uzWt0dPryNZzcL93FbhGLu9B3LB8tZhKH1PT+Cp5la/8Awl0sStaeJRKWNWEUrG73NHeQF5S1t9HoLGyXDEpkcShQ4hD8bfMKyp5mO3OB8VnWbl2hKefkKbElbJSGsTdZII43PO5rST4BKpuUkl7F93Jx7pHr9pWGMZiFoZ/Ucz9F0TQ7DNjQxNtm4a7u8/srlNHGautF8zLMXHuvf5Bd4ZT6rQ0fdaB5Be51cfhU10L0v8/ueftn8SyUiBJEoksStZGKJKxZEolLRUTRKtqIldzMVdUMVP4WLyRRVEar5mK4qWKtnan6pC0kQppjHC93E5Dw/wAlawFeY/JYNjHj8z6n0VOGr1Gii1Xl+y2CxEAFghL1UEJ/ANjMgXTegTFtSrlpicpoddo/HGf0JXNXtyV90cV+wxSlfuBmEbvyvBb9Qq7FmLJ1vEkeollYQs00TyrpxUbXEqt/OplH9rtX6KqY1SsdderqDzqag+crimWNWtBcGZN8gGpYashqWArCAmySQnLJLlxkkiZgk0TJC+VxaAw6the55KZPpS1mUMf9T8/RV9LhTpLHc07ldUWAxDeA49uaTn42N8/iT/Yer8tPTVfChx/Uo5sbq5sg557GA/RN/wANrH56k7v7l0GipGDcPorukiHIK5aOutYS/QXlr7reW39zkT8LrGZmOdvaA/6JdLj1TEcnuy4OXcqWIclmu0XpKkWmhY78VrOHc4ZqmyiqSxJJ/Qsr1V0HmLa+pz7AOkoghk4y5n9eCutNNI43Ye4xOuZbR24i+/0VbpF0QyMBkonGVozMD7bQfldud3LQahsjPspNduo43jfcaruOR3FY0vCUO+NsOMPODR/1Fyg1Nc/Ncfc2notwvaVZkIyjb67/AKBdee1c86MK+miaWOkaJZM88gM7at+dgPNdGcldbJyuYlDohyNUSVqnSBRJQs+R1ldM1V1Q1Wk4VdUJaRRIp6pqrXszz3bz3DNWtUqqrNmPd+G3nv8ARN6ZbmkKyXJquJS68hP75pgMS7XN+Zulhq9xVDbFIsY3qrBani1JLVdgrI7gl4XLqTxPGWpNE6/c8FKc1R2mxB5EH1UJI7F8nrD+KDsQtU9rchZm009xwfHI7VdQOVTUDylcmmBW2m9Ls8Sq2cqmQ/3HW+qrGDJakOkZkuzLQlgLLQs2VhxCCkEXNhxyTjlIwqHWmbyb1z4KHbwT6ReRs1Q1g+60Dx4qXAVCa+5vzUqFyfXWDMn3kuKUq3pSqSmeramel5oYrZe0jlZxFUtNIrSGRJzQ5Flg19s+Wa4NpdWurMQkc3rF0giZbjq9Ueq7BpFiewpJZeLYzbvIyXJ+j3DjUYhGTmGEyuPaN3qUrdZ8GqVnyX+fqXwjvmokHGtFauhs6VhDTYiRnWZfkSNx71Y4F0iVFPZj/tYxwdvA7Cu61FMyRpY9oc0ixa4AgjkQVz/SDokp5SX07jTuOer78XlvCyVq6rltvXPzQ1PS85gGH9IFHMOs/Yu5PGXmFZfxKF4u2aJ3c9nyJXNMQ6NMQiJsxsoHGNwufA2KqnaMV7Tb2ecf0lQejonzCxFLhau0dUqa6Ib5Ix/Wz9VSVuP0zd8rT2Nu5aOzRivd/Im73Cw9VYUvR9WP98NjHadY+iXlo9LDmy1foCotn1Fkit0sj3RtLu12Q8gqaqxiWUEE2afugWC2uk6OWNzleXW4Dqj9VQaQUMUcjRGLXZrEcB1iB6C/infHy0VlmynMmvfoLtHOmG+ZUtYlhqW1iWGr0yQi2NFqQ5qfISCF3Bwjuao4ZcgcyB6qY8LGGwa88TBnrSxt83hQl0dR3X2QoW1/wodiwsrcae04b0v0GzxWR1rCWOKUdp1dU+oWoxDJdZ6dsKuKeqA3F8Dz39dv/JcohWjQ8wQhasSY4AghKAQQryoacrHCI9Vj5OdmD5lV7grfV1I42cba57yiCzI7LodjKlROUFjlJjcm0ITRa00itKaVUMMisaeZQmgrlg2CnmVlBULXoJ1OiqErKI3GRUdKGK2p2Qg5yPufyt/zZOdDmGWbLUke8RG09g3+q0/Tuv2tVqjMRNDB3nMrrWheHez0UUdrOLA53ec157zFuyuMPm/0X74NbRRzJv5f3NiL0hzk2XpJcvNyuNNRMvKYfG3kEtzk05yzrrEXxQ26NvIKLO5PyvUGeRZknuYzBFfiktmG289Ud5XMMWm153kbg7Ub3N6v0W+6RVmown4Wuf47m+pC50xq99/8zp9tUrH7MTy9v8Sh8gDUrVS2tWdVewSMFsZISCE+5qbcFxo6mR5RkrjQCg22J0zN4Eoee5guqiZdC6EcL16uWoIyhi1QfxPP6BUXPbBsuqWZI7ZZCELINI1zpCwX2vDpowLva3ax/mZ1reVwvOLMivWJC846eaP+xV0sQFo3HaxctR2dvA3Ce0ku4iuoj7KQBZsiPcl6q0BExT0+u9rebgPBTauS8htuBsO4ZJeEw5vk+Bh35C5yCjuLRvOseTf1UoL2EpLA41yfY5QTPyaB35pJnfzVm+KKJKT6RcRvUqKWy14TvHFPxYg8bxddU4spdclzg2iGoUtlXYEnc0Fx7gLrXabEGu42PIp7EKq0D+brRjxzPoFGawskq5NywUmEUpq65gOe0m1nd17ld4bYAAbgAB4Ll3Rhht6h85GUTLD8zv36rpe0Xzbzuq/5Oz+Vfuet0Ff+1u+Y9rLBcmjIkGRefleaCgOOemnyJt8yjSTJaU3ItjAVNKoMsiVLKoc8tgTyF1KEcvCGYxwsmraX1eWp8b/9rP8AJWtMYrHHptea3wAN8TmfU28FFY1fW/F0fB00I/keI1tvxLZMwGoLU5qLBatXAlkZcE04J9wTUuQUWjqIcu9d46JMF9nw8SOFn1DjKeeruaPIeq41o9g7quqip2/feNY8mA3cfJel6anbGxsbRZrGhrRyAFlnaufUR/Tx9jlkLKFnjgLROljRj2ql28YvLTXdlvdF94eG9b2sPaCLHMEWIPEKUJOMk0RlHcsM8rxlSA1bH0g6JmhqiWj7CYl8R4N5x+HyWuxFbkGprKMmacXhmQOHA7xzQI06Gpxsas2le4jiJKEKkiNLES7sIOZEECzsFNESzskbCp2FeYEuV7iwMOYaSe8lTDCkOgXHHjBxWc5N30KphDSA7nTOLzz1eCvvaFzehxaWEjMuaMgDwHILZaHSKOTInVdyK+YeY8VqoXSukspvOUez8frKLK4wTw16ZsRqE26dQxLfMdYdmaQ6Urzu02VBEl86YfMmHSpDieX0U1EsUUhT5FDrJrNJO7j3DMrM9SxubnAKkxXGo3sMcYJJuNfhY7/RbHjdDZfdHEXjPLwJa3V101S5WTXnEucXHe4lx8SnWsSmxpxrF9WhHCwjwLnlidVIcE/ZIcFZg6mRnBRZjdS5jZWGiejb66pbCL6gIdK7g1g3+JVU5KKyyyCcnhG+9DujGox1dIOtJ1Ib8GcXeK6amaSlbExsbBqsY0NaBwACeWDZNzk5M2IR2xwCEIUCYIQhAFTpNo9HXU7oJN5zjfxY8bnBef8AE8KlpZnQSjVew27CODhzBXpZatpxoYyvi1m2bURg7N/xD4Hdib01/wAN4fTFr6t6yuziUWaea1InpXwvdHI0sew2c05EFOxm621yZEuBTWpxrVhoTgCngokwDUoMWWhOtapYF2xsRrOxUhrEsRrjRHJAdAmnU6tNkkOhVUok1MgRzys917gpLcfqR96/fdKdAkGnSFvjdNa8zri/oO16++CxGb+4O0hqDxHr+qizYlO7e8+CfNOkmBRr8XpYPMa4/YlLyOolw5sgOYSbkk9+aU2JSzCjZrQjWorCQo7W3yMtYs6qd1VghWYJJjJCbkNk682TAY55DWglxIAAzJPILjLo8jcFK+V7Y2Aue86rQOJK7roVoq2gpw3IzPs6Z/N3wjsCq9ANBhSNFROAah4yB/lNPDvW7LF1Wo3vbHpGxp6di3PsEIQkhoEIQgAQhCABCEIA1fTHQmOubrttHUNHUk4O/C/mFx6vw2WmkMUrSx7eB3EcweIXolVWP6NwVrNSVuY9yQZPYew/RO6fVOriXKFL9OrOV2cKjfdPBW2kWhdRREkjaQ3ylaMh+YcCqVj1twnGazFmFbCUHiSJDAn2BMxm6kMCmLscaE61qSwJ5oQQE6qwWJ4BZ1VE6iMY0kxqUWpJag6RTGm3RqWWpt4XUiOSI5iaLVKeFHeQF07kaITb3WSnvVjgWi9RWOtE2zL9aV2TG/qVGcowWZMvqjKbxFFRBTPleGMaXvcbNa0XJXV9CdAm0oE84D6gi4G9sXYO3tVvo1ohBRN6o15SOtK73j2DkFerE1Ordn8Meje0+lVfMuwQhCRHQQhCABCEIAEIQgAQhCABCEIAS9gcCCAQciDmCtNx/o1gmu+nOwec9XfGT3cPBbohWV2SreYsrsqjYsSRw3FdGKqlP2sbtXhI3rMPiNyhRzkdq785gIsQCORzCoMT0Ho57kx7Nx+9F1fTctOryPqxfYybvGPut/RnKo6gcclKjkB4hbNW9F7xnDK1w4NkBafMKlqNC62PfCXDmwhydjqKZ9SM2em1EO4jISgFFkw2oZ70crf6XJk7QfGO+6u4fTRRulHuLLAhIIUK8h+M+acZQTv3Ryu7muKMJdtHNzfUWOPcBxCjyTjvVnT6IVsm6Fw7X2aPVXFH0ZTOzmkYwcQ273foqpaimHci6Gl1FnUTS5Jj3J/DsDqKl1oY3P8Axbmjvccl1DDdAaOGxc0zOHGQ3H9u5bFFE1o1WgNA3BoACSs8iuq19zRp8W+7X9EaPgXRjGyz6p20dv2bcmDvO8rd4KdrGhjGhjRkGtAACcQsuy2djzJmxXTCpYggQhCrLQQhCABCEIAEIQgAQhCABCEIAEIQgAQhCABYQhcAEIQugJl3KvqFhClEhITCrGDchCJdhHocQhCiTBZQhAAhCEACEIQAIQhAAhCEACEIQB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50" name="Picture 14" descr="https://encrypted-tbn0.gstatic.com/images?q=tbn:ANd9GcQ-wXuFJY5ZA-kNGqUpnY1OAg9f5hs2tA7Ajb1dT6lovjgI7jk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38331" y="3788189"/>
            <a:ext cx="2466975" cy="1847851"/>
          </a:xfrm>
          <a:prstGeom prst="rect">
            <a:avLst/>
          </a:prstGeom>
          <a:noFill/>
        </p:spPr>
      </p:pic>
      <p:pic>
        <p:nvPicPr>
          <p:cNvPr id="14352" name="Picture 16" descr="https://encrypted-tbn0.gstatic.com/images?q=tbn:ANd9GcSeFN2CtbTUGotz_imt28WAX5aRNnB8qfn9-Z9WL3EOF9gDuoHew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17321" y="3788189"/>
            <a:ext cx="2011680" cy="1676400"/>
          </a:xfrm>
          <a:prstGeom prst="rect">
            <a:avLst/>
          </a:prstGeom>
          <a:noFill/>
        </p:spPr>
      </p:pic>
      <p:pic>
        <p:nvPicPr>
          <p:cNvPr id="14354" name="Picture 18" descr="https://encrypted-tbn2.gstatic.com/images?q=tbn:ANd9GcTvipATTxvvRw2VyVGL5DXVN_KFOIVDBQCsMjgLc7Hd9MyAJav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50220" y="3188114"/>
            <a:ext cx="1733550" cy="14382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3073" y="4802461"/>
            <a:ext cx="3503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Title:</a:t>
            </a:r>
          </a:p>
          <a:p>
            <a:r>
              <a:rPr lang="en-CA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“Trans-National Corporations”</a:t>
            </a:r>
            <a:endParaRPr lang="en-CA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52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logoquizanswers.biz/blog/wp-content/uploads/2012/07/Logo-Quiz-Answ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146" y="460884"/>
            <a:ext cx="12390281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71217" y="1321685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92406" y="1232777"/>
            <a:ext cx="1008113" cy="279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94087" y="2392365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94165" y="2405005"/>
            <a:ext cx="1098241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91303" y="2423593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7303" y="2373242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32400" y="2244560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9568" y="2299269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88441" y="2392365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68931" y="2411880"/>
            <a:ext cx="1059769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710128" y="3383396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16280" y="3277972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36160" y="3233192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67826" y="3277580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9040" y="3365614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04044" y="3348373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45339" y="3250439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785867" y="3290651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863282" y="4387234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00228" y="4566150"/>
            <a:ext cx="1040521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13915" y="4379019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95845" y="4383471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43455" y="4497677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12368" y="4350126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01592" y="5512192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97642" y="5404180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07682" y="5296168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12368" y="5303168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14089" y="1362243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36900" y="1296401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455381" y="1263983"/>
            <a:ext cx="1135922" cy="1841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676184" y="1232756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658548" y="1243509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68706" y="1285499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91399" y="5157191"/>
            <a:ext cx="4735039" cy="1110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263757" y="5478290"/>
            <a:ext cx="4735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brands can you name?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012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82" y="142854"/>
            <a:ext cx="8229600" cy="252307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Globalisation is driven by TNC’s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TNC is </a:t>
            </a:r>
            <a:r>
              <a:rPr lang="en-GB" dirty="0"/>
              <a:t>a</a:t>
            </a:r>
            <a:r>
              <a:rPr lang="en-GB" dirty="0" smtClean="0"/>
              <a:t> business owned by one country but with factories and stores in many different countries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1237" y="2665928"/>
            <a:ext cx="750790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482" y="4122202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1700" y="4265077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66278" y="4189342"/>
            <a:ext cx="1728792" cy="192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9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18161" y="381000"/>
            <a:ext cx="9121239" cy="624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0000"/>
                </a:solidFill>
              </a:rPr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TNC </a:t>
            </a:r>
            <a:r>
              <a:rPr lang="en-US" sz="3200" dirty="0">
                <a:solidFill>
                  <a:srgbClr val="FF0000"/>
                </a:solidFill>
              </a:rPr>
              <a:t>is a global ______________ which is </a:t>
            </a:r>
            <a:r>
              <a:rPr lang="en-US" sz="3200" dirty="0" err="1">
                <a:solidFill>
                  <a:srgbClr val="FF0000"/>
                </a:solidFill>
              </a:rPr>
              <a:t>recognised</a:t>
            </a:r>
            <a:r>
              <a:rPr lang="en-US" sz="3200" dirty="0">
                <a:solidFill>
                  <a:srgbClr val="FF0000"/>
                </a:solidFill>
              </a:rPr>
              <a:t> all over the world.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70C0"/>
                </a:solidFill>
              </a:rPr>
              <a:t>TNC’s have helped __________________to take place.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dirty="0" smtClean="0"/>
              <a:t>They often have </a:t>
            </a:r>
            <a:r>
              <a:rPr lang="en-US" sz="3200" dirty="0"/>
              <a:t>_______________ in </a:t>
            </a:r>
            <a:r>
              <a:rPr lang="en-US" sz="3200" dirty="0" smtClean="0"/>
              <a:t>an </a:t>
            </a:r>
            <a:r>
              <a:rPr lang="en-US" sz="3200" dirty="0"/>
              <a:t>HIC </a:t>
            </a:r>
            <a:r>
              <a:rPr lang="en-US" sz="3200" dirty="0" smtClean="0"/>
              <a:t>and </a:t>
            </a:r>
            <a:r>
              <a:rPr lang="en-US" sz="3200" dirty="0"/>
              <a:t>___________________ in LIC’s.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B050"/>
                </a:solidFill>
              </a:rPr>
              <a:t>It does this so it can make goods for a ____________ price.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</a:rPr>
              <a:t>This </a:t>
            </a:r>
            <a:r>
              <a:rPr lang="en-US" sz="3200" dirty="0" smtClean="0">
                <a:solidFill>
                  <a:schemeClr val="bg1"/>
                </a:solidFill>
              </a:rPr>
              <a:t>means that ____________ like you and I can buy goods for a lower price. This makes ________ happy.</a:t>
            </a:r>
            <a:endParaRPr lang="en-US" sz="3200" dirty="0">
              <a:solidFill>
                <a:schemeClr val="bg1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endParaRPr lang="en-US" sz="3200" dirty="0">
              <a:solidFill>
                <a:srgbClr val="7030A0"/>
              </a:solidFill>
            </a:endParaRP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b="1" dirty="0" smtClean="0"/>
              <a:t>		consumers</a:t>
            </a:r>
            <a:r>
              <a:rPr lang="en-US" sz="3200" b="1" dirty="0" smtClean="0"/>
              <a:t>           corporation        factories      	headquarters              </a:t>
            </a:r>
            <a:r>
              <a:rPr lang="en-US" sz="3200" b="1" dirty="0"/>
              <a:t>cheaper            brand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US" sz="3200" b="1" dirty="0"/>
              <a:t>                          </a:t>
            </a:r>
            <a:r>
              <a:rPr lang="en-US" sz="3200" b="1" dirty="0" smtClean="0"/>
              <a:t>globalization        </a:t>
            </a:r>
            <a:r>
              <a:rPr lang="en-US" sz="3200" b="1" dirty="0" smtClean="0"/>
              <a:t>consumers</a:t>
            </a:r>
            <a:endParaRPr lang="en-US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0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81" y="363537"/>
            <a:ext cx="10774251" cy="1863725"/>
          </a:xfrm>
        </p:spPr>
        <p:txBody>
          <a:bodyPr>
            <a:normAutofit/>
          </a:bodyPr>
          <a:lstStyle/>
          <a:p>
            <a:r>
              <a:rPr lang="en-US" dirty="0" smtClean="0"/>
              <a:t>1. How </a:t>
            </a:r>
            <a:r>
              <a:rPr lang="en-US" dirty="0" smtClean="0"/>
              <a:t>much ‘power’ do TNC’s have?</a:t>
            </a:r>
            <a:br>
              <a:rPr lang="en-US" dirty="0" smtClean="0"/>
            </a:br>
            <a:r>
              <a:rPr lang="en-US" dirty="0" smtClean="0"/>
              <a:t>2. Where </a:t>
            </a:r>
            <a:r>
              <a:rPr lang="en-US" dirty="0" smtClean="0"/>
              <a:t>can </a:t>
            </a:r>
            <a:r>
              <a:rPr lang="en-US" dirty="0" smtClean="0"/>
              <a:t>power </a:t>
            </a:r>
            <a:r>
              <a:rPr lang="en-US" dirty="0" smtClean="0"/>
              <a:t>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20962"/>
            <a:ext cx="11036121" cy="385603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Which is more powerful – governments or TNCs??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smtClean="0"/>
              <a:t>McDonalds more powerful than the Bahamian government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This is the</a:t>
            </a:r>
            <a:r>
              <a:rPr lang="en-US" b="1" dirty="0"/>
              <a:t> </a:t>
            </a:r>
            <a:r>
              <a:rPr lang="en-US" b="1" dirty="0" smtClean="0"/>
              <a:t>GDP of the Bahamas - </a:t>
            </a:r>
            <a:r>
              <a:rPr lang="en-US" b="1" dirty="0" smtClean="0"/>
              <a:t>$</a:t>
            </a:r>
            <a:r>
              <a:rPr lang="en-US" b="1" dirty="0" smtClean="0"/>
              <a:t>22</a:t>
            </a:r>
            <a:r>
              <a:rPr lang="en-US" b="1" dirty="0" smtClean="0"/>
              <a:t>.31 </a:t>
            </a:r>
            <a:r>
              <a:rPr lang="en-US" b="1" dirty="0" smtClean="0"/>
              <a:t>billion (</a:t>
            </a:r>
            <a:r>
              <a:rPr lang="en-US" b="1" dirty="0" smtClean="0"/>
              <a:t>2014)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Go To the Website: New Heading: Globalization &amp; Trade</a:t>
            </a:r>
          </a:p>
          <a:p>
            <a:pPr>
              <a:buNone/>
            </a:pPr>
            <a:r>
              <a:rPr lang="en-US" b="1" dirty="0" smtClean="0"/>
              <a:t>Click on the Link: “McDonald’s vs. Bahamas”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Answer the Question Above and Choose </a:t>
            </a:r>
            <a:r>
              <a:rPr lang="en-US" dirty="0" smtClean="0"/>
              <a:t>An Example from </a:t>
            </a:r>
            <a:r>
              <a:rPr lang="en-US" smtClean="0"/>
              <a:t>the website </a:t>
            </a:r>
            <a:r>
              <a:rPr lang="en-US" dirty="0" smtClean="0"/>
              <a:t>to Record in Your Book.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17807" y="1491456"/>
            <a:ext cx="1076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916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own TNC….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Do som</a:t>
            </a:r>
            <a:r>
              <a:rPr lang="en-US" dirty="0" smtClean="0"/>
              <a:t>e research and </a:t>
            </a:r>
            <a:r>
              <a:rPr lang="en-US" dirty="0"/>
              <a:t>p</a:t>
            </a:r>
            <a:r>
              <a:rPr lang="en-US" dirty="0" smtClean="0"/>
              <a:t>resent </a:t>
            </a:r>
            <a:r>
              <a:rPr lang="en-US" dirty="0" smtClean="0"/>
              <a:t>your information as creatively as you can!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Information:</a:t>
            </a:r>
          </a:p>
          <a:p>
            <a:pPr marL="514350" indent="-514350">
              <a:buNone/>
            </a:pPr>
            <a:r>
              <a:rPr lang="en-US" dirty="0" smtClean="0"/>
              <a:t>	Symbol or brand</a:t>
            </a:r>
          </a:p>
          <a:p>
            <a:pPr marL="514350" indent="-514350">
              <a:buNone/>
            </a:pPr>
            <a:r>
              <a:rPr lang="en-US" dirty="0" smtClean="0"/>
              <a:t>	Who is in charge?</a:t>
            </a:r>
            <a:br>
              <a:rPr lang="en-US" dirty="0" smtClean="0"/>
            </a:br>
            <a:r>
              <a:rPr lang="en-US" dirty="0" smtClean="0"/>
              <a:t>What do they make or what service do they offer?</a:t>
            </a:r>
            <a:br>
              <a:rPr lang="en-US" dirty="0" smtClean="0"/>
            </a:br>
            <a:r>
              <a:rPr lang="en-US" dirty="0" smtClean="0"/>
              <a:t>Where is the HQ?</a:t>
            </a:r>
            <a:br>
              <a:rPr lang="en-US" dirty="0" smtClean="0"/>
            </a:br>
            <a:r>
              <a:rPr lang="en-US" dirty="0" smtClean="0"/>
              <a:t>Where are the factories?</a:t>
            </a:r>
            <a:br>
              <a:rPr lang="en-US" dirty="0" smtClean="0"/>
            </a:br>
            <a:r>
              <a:rPr lang="en-US" dirty="0" smtClean="0"/>
              <a:t>Do they have any famous people who advertise their products?</a:t>
            </a:r>
            <a:br>
              <a:rPr lang="en-US" dirty="0" smtClean="0"/>
            </a:br>
            <a:r>
              <a:rPr lang="en-US" dirty="0" smtClean="0"/>
              <a:t>GDP compared to Bahamas?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Perhaps a </a:t>
            </a:r>
            <a:r>
              <a:rPr lang="en-US" b="1" dirty="0" smtClean="0"/>
              <a:t>map may be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84</TotalTime>
  <Words>224</Words>
  <Application>Microsoft Office PowerPoint</Application>
  <PresentationFormat>Widescreen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 </vt:lpstr>
      <vt:lpstr>PowerPoint Presentation</vt:lpstr>
      <vt:lpstr>PowerPoint Presentation</vt:lpstr>
      <vt:lpstr>PowerPoint Presentation</vt:lpstr>
      <vt:lpstr>1. How much ‘power’ do TNC’s have? 2. Where can power come from?</vt:lpstr>
      <vt:lpstr>Choose your own TNC….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Nicole St.Pierre</dc:creator>
  <cp:lastModifiedBy>Nicole St Pierre</cp:lastModifiedBy>
  <cp:revision>9</cp:revision>
  <dcterms:created xsi:type="dcterms:W3CDTF">2015-02-19T23:46:13Z</dcterms:created>
  <dcterms:modified xsi:type="dcterms:W3CDTF">2015-02-20T14:18:40Z</dcterms:modified>
</cp:coreProperties>
</file>