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7" r:id="rId4"/>
    <p:sldId id="266" r:id="rId5"/>
    <p:sldId id="267" r:id="rId6"/>
    <p:sldId id="270" r:id="rId7"/>
    <p:sldId id="275" r:id="rId8"/>
    <p:sldId id="285" r:id="rId9"/>
    <p:sldId id="286" r:id="rId10"/>
    <p:sldId id="261" r:id="rId11"/>
    <p:sldId id="269" r:id="rId12"/>
    <p:sldId id="271" r:id="rId13"/>
    <p:sldId id="281" r:id="rId14"/>
    <p:sldId id="282" r:id="rId15"/>
    <p:sldId id="283" r:id="rId16"/>
    <p:sldId id="284" r:id="rId17"/>
    <p:sldId id="277" r:id="rId18"/>
    <p:sldId id="279" r:id="rId19"/>
    <p:sldId id="272" r:id="rId20"/>
    <p:sldId id="273" r:id="rId21"/>
    <p:sldId id="27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1A54C2-32EB-41A9-AA2C-81F775EC6F17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4DA227-9CAC-4A98-9F77-06C322C39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9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2350A1-D2C8-4041-AE15-10D090A57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0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58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2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3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9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0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7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139AF8-8A2D-48E2-A7CF-027E9D4586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8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0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A227-9CAC-4A98-9F77-06C322C391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9AEFF-4432-4D57-A7FB-74B5CD5FFA99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6A20-371E-4A22-8B17-8E5BC17CB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7C96-CEC6-4057-B082-E39DC3D0ACA3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CA05-8E8D-4D28-9536-B7D3AC912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AE61-32D9-436E-84AB-A6FD88C920B5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7E88-E91A-47D2-ACD2-00CC89C0F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2485-5C88-4A7F-91C9-D0353E08310C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D57F-CF2D-4F2A-9273-C8BBC6D55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A17-C11E-4D96-AF5E-A33627030BD8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8041-1F99-4B2D-90D4-444BCD3CD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6DD1-A2D9-4449-8A5E-8739E1A68BAB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02D0-2337-49BE-A5E1-5CAE1A66D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C9C4-B122-4349-8C95-8874434350B1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8898-E5D8-4095-B9C0-2E0666EC3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FBFA-A13D-43A2-A217-8B364024C7BB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A9AF-7538-4B2B-8326-22D80EB54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68B12-F250-49C6-844F-ED30E6E16A42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B4D8-7A71-499E-B7C6-18F95802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3AA05-77A3-4E57-A0E1-788D39F6BFC9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E906-EAF2-4B04-9EC6-8C2C08069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5C6-8993-47CF-BE4D-D060C7D0A5A5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3A62-0487-4BD3-8E08-444392517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2AABE9-1D00-41B9-8172-851A5348F801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1927AE-C458-42A4-8850-5A72042D0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lobalization_Inde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/>
          <a:lstStyle/>
          <a:p>
            <a:r>
              <a:rPr lang="en-US" dirty="0" smtClean="0"/>
              <a:t>Aim: To define and measure </a:t>
            </a:r>
            <a:r>
              <a:rPr lang="en-US" dirty="0" err="1" smtClean="0"/>
              <a:t>globalisation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533891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5529" y="4038601"/>
            <a:ext cx="50384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We will use one method of measuring </a:t>
            </a:r>
            <a:r>
              <a:rPr lang="en-US" dirty="0" err="1" smtClean="0"/>
              <a:t>globalisation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Predict – top 5 and bottom 5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124" name="Picture 2" descr="C:\Users\julies\AppData\Local\Microsoft\Windows\Temporary Internet Files\Content.IE5\V6TDU0V1\MCj044152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713" y="3657600"/>
            <a:ext cx="18065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Users\julies\AppData\Local\Microsoft\Windows\Temporary Internet Files\Content.IE5\V6TDU0V1\MCj044152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3276600"/>
            <a:ext cx="18065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KOF index of </a:t>
            </a:r>
            <a:r>
              <a:rPr lang="en-US" dirty="0" err="1" smtClean="0"/>
              <a:t>globalisation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6400800" cy="562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013028" y="1219228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http://en.wikipedia.org/wiki/Globalization_Index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is the KOF index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100% is highest</a:t>
            </a:r>
          </a:p>
          <a:p>
            <a:r>
              <a:rPr lang="en-US" dirty="0" smtClean="0"/>
              <a:t>Economic </a:t>
            </a:r>
            <a:r>
              <a:rPr lang="en-US" dirty="0" err="1" smtClean="0"/>
              <a:t>globalisation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(38% of total)</a:t>
            </a:r>
          </a:p>
          <a:p>
            <a:r>
              <a:rPr lang="en-US" dirty="0" smtClean="0"/>
              <a:t>Political </a:t>
            </a:r>
            <a:r>
              <a:rPr lang="en-US" dirty="0" err="1" smtClean="0"/>
              <a:t>globalisation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(23%)</a:t>
            </a:r>
          </a:p>
          <a:p>
            <a:r>
              <a:rPr lang="en-US" dirty="0" smtClean="0"/>
              <a:t>Social </a:t>
            </a:r>
            <a:r>
              <a:rPr lang="en-US" dirty="0" err="1" smtClean="0"/>
              <a:t>globalisation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(39%)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  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2728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3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 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47800"/>
            <a:ext cx="895149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 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017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Task </a:t>
            </a:r>
          </a:p>
          <a:p>
            <a:pPr>
              <a:buNone/>
            </a:pPr>
            <a:r>
              <a:rPr lang="en-US" b="1" dirty="0"/>
              <a:t>Use the book page 317-319 to write a bit more detail about what statistics are measured for </a:t>
            </a:r>
            <a:r>
              <a:rPr lang="en-US" b="1" dirty="0">
                <a:solidFill>
                  <a:srgbClr val="FF0000"/>
                </a:solidFill>
              </a:rPr>
              <a:t>Economic, political and social </a:t>
            </a:r>
            <a:r>
              <a:rPr lang="en-US" b="1" dirty="0" err="1"/>
              <a:t>globalisation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Good points/ bad points of KOF index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Good points</a:t>
            </a:r>
          </a:p>
          <a:p>
            <a:r>
              <a:rPr lang="en-US" sz="1800" dirty="0" smtClean="0"/>
              <a:t>Data from  1970 for 158 countries – large data set for analysis</a:t>
            </a:r>
          </a:p>
          <a:p>
            <a:r>
              <a:rPr lang="en-US" sz="1800" dirty="0" smtClean="0"/>
              <a:t>The results are measurable - comparisons can be made between countries </a:t>
            </a:r>
          </a:p>
          <a:p>
            <a:r>
              <a:rPr lang="en-US" sz="1800" dirty="0" smtClean="0"/>
              <a:t>Includes a variety of data including culture </a:t>
            </a:r>
          </a:p>
          <a:p>
            <a:r>
              <a:rPr lang="en-US" sz="1800" dirty="0" smtClean="0"/>
              <a:t>Method of calculation has developed over time to  take into account new technologies in ICT </a:t>
            </a:r>
            <a:r>
              <a:rPr lang="en-US" sz="1800" dirty="0" err="1" smtClean="0"/>
              <a:t>eg</a:t>
            </a:r>
            <a:r>
              <a:rPr lang="en-US" sz="1800" dirty="0" smtClean="0"/>
              <a:t>. Internet users per 1000 people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Bad points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Large variations within a country </a:t>
            </a:r>
            <a:r>
              <a:rPr lang="en-US" sz="1800" dirty="0" err="1"/>
              <a:t>eg</a:t>
            </a:r>
            <a:r>
              <a:rPr lang="en-US" sz="1800" dirty="0"/>
              <a:t> urban and rural areas in Sub Saharan Africa</a:t>
            </a:r>
          </a:p>
          <a:p>
            <a:r>
              <a:rPr lang="en-US" sz="1800" dirty="0" smtClean="0"/>
              <a:t>According to the 2009 data, </a:t>
            </a:r>
            <a:r>
              <a:rPr lang="en-US" sz="1800" b="1" dirty="0" smtClean="0"/>
              <a:t>Belgium</a:t>
            </a:r>
            <a:r>
              <a:rPr lang="en-US" sz="1800" dirty="0" smtClean="0"/>
              <a:t> is the world's most globalised country although it is not on the top of any of the three dimensions </a:t>
            </a:r>
          </a:p>
          <a:p>
            <a:r>
              <a:rPr lang="en-US" sz="1800" dirty="0" smtClean="0"/>
              <a:t>Political factors have a lower weighting and yet government policy may be the biggest factor in determining level of </a:t>
            </a:r>
            <a:r>
              <a:rPr lang="en-US" sz="1800" dirty="0" err="1" smtClean="0"/>
              <a:t>globalisation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US companies dominate in the cultural proximity category </a:t>
            </a:r>
            <a:r>
              <a:rPr lang="en-US" sz="1800" dirty="0" err="1" smtClean="0"/>
              <a:t>eg</a:t>
            </a:r>
            <a:r>
              <a:rPr lang="en-US" sz="1800" dirty="0" smtClean="0"/>
              <a:t>. Number of McDonalds</a:t>
            </a:r>
          </a:p>
          <a:p>
            <a:r>
              <a:rPr lang="en-US" sz="1800" dirty="0" smtClean="0"/>
              <a:t>Do some of the measures really measure </a:t>
            </a:r>
            <a:r>
              <a:rPr lang="en-US" sz="1800" dirty="0" err="1" smtClean="0"/>
              <a:t>globalisation</a:t>
            </a:r>
            <a:r>
              <a:rPr lang="en-US" sz="1800" dirty="0" smtClean="0"/>
              <a:t> </a:t>
            </a:r>
            <a:r>
              <a:rPr lang="en-US" sz="1800" dirty="0" err="1" smtClean="0"/>
              <a:t>eg</a:t>
            </a:r>
            <a:r>
              <a:rPr lang="en-US" sz="1800" dirty="0" smtClean="0"/>
              <a:t>.  Possession of TV set or participation in UN war?</a:t>
            </a:r>
          </a:p>
          <a:p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Trend of </a:t>
            </a:r>
            <a:r>
              <a:rPr lang="en-US" dirty="0" err="1" smtClean="0"/>
              <a:t>globalisation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74961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6248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Describe the trend shown by this graph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KT3REv9px4M/TN1WmdyA7sI/AAAAAAAAAB4/vPBBY8kzGdg/s1600/globalis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353425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interactions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Measuring global Interactions</a:t>
            </a:r>
          </a:p>
          <a:p>
            <a:pPr lvl="0"/>
            <a:r>
              <a:rPr lang="en-US" dirty="0" smtClean="0"/>
              <a:t>Changing space— the shrinking world</a:t>
            </a:r>
          </a:p>
          <a:p>
            <a:pPr lvl="0"/>
            <a:r>
              <a:rPr lang="en-US" dirty="0" smtClean="0"/>
              <a:t>Economic interactions and flows</a:t>
            </a:r>
          </a:p>
          <a:p>
            <a:pPr lvl="0"/>
            <a:r>
              <a:rPr lang="en-US" dirty="0" smtClean="0"/>
              <a:t>Environmental Change</a:t>
            </a:r>
          </a:p>
          <a:p>
            <a:pPr lvl="0"/>
            <a:r>
              <a:rPr lang="en-US" dirty="0" err="1" smtClean="0"/>
              <a:t>Sociocultural</a:t>
            </a:r>
            <a:r>
              <a:rPr lang="en-US" dirty="0" smtClean="0"/>
              <a:t> Exchanges</a:t>
            </a:r>
          </a:p>
          <a:p>
            <a:pPr lvl="0"/>
            <a:r>
              <a:rPr lang="en-US" dirty="0" smtClean="0"/>
              <a:t>Political outcomes</a:t>
            </a:r>
          </a:p>
          <a:p>
            <a:pPr lvl="0"/>
            <a:r>
              <a:rPr lang="en-US" dirty="0" smtClean="0"/>
              <a:t>Global interactions at the local level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 you identify CORE areas and PERIPHERY areas?  Within the core areas can you identify key cities?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451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304800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02076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Using page320</a:t>
            </a:r>
          </a:p>
          <a:p>
            <a:pPr>
              <a:buNone/>
            </a:pPr>
            <a:r>
              <a:rPr lang="en-US" sz="1800" dirty="0" smtClean="0"/>
              <a:t>1. Define Core areas, periphery areas and semi periphery areas</a:t>
            </a:r>
          </a:p>
          <a:p>
            <a:pPr>
              <a:buNone/>
            </a:pPr>
            <a:r>
              <a:rPr lang="en-US" sz="1800" dirty="0" smtClean="0"/>
              <a:t>2.  What are the  core primary cities?  </a:t>
            </a:r>
          </a:p>
          <a:p>
            <a:pPr>
              <a:buAutoNum type="arabicPeriod" startAt="3"/>
            </a:pPr>
            <a:r>
              <a:rPr lang="en-US" sz="1800" dirty="0" smtClean="0"/>
              <a:t>The global economy has changed from being INTERNATIONAL to GLOBAL.  Explain what this means. </a:t>
            </a:r>
          </a:p>
          <a:p>
            <a:pPr>
              <a:buAutoNum type="arabicPeriod" startAt="3"/>
            </a:pPr>
            <a:r>
              <a:rPr lang="en-US" sz="1800" dirty="0" smtClean="0"/>
              <a:t>Define World City - What features do they have in common?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162800" cy="425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38295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dirty="0" err="1" smtClean="0"/>
              <a:t>globalisation</a:t>
            </a:r>
            <a:r>
              <a:rPr lang="en-US" dirty="0" smtClean="0"/>
              <a:t>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32152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growing </a:t>
            </a:r>
            <a:r>
              <a:rPr lang="en-US" u="sng" dirty="0" smtClean="0"/>
              <a:t>interdependence</a:t>
            </a:r>
            <a:r>
              <a:rPr lang="en-US" dirty="0" smtClean="0"/>
              <a:t> of countries worldwide through the increasing volume and variety of </a:t>
            </a:r>
            <a:r>
              <a:rPr lang="en-US" dirty="0" err="1" smtClean="0"/>
              <a:t>cross‑border</a:t>
            </a:r>
            <a:r>
              <a:rPr lang="en-US" dirty="0" smtClean="0"/>
              <a:t> </a:t>
            </a:r>
            <a:r>
              <a:rPr lang="en-US" b="1" dirty="0" smtClean="0"/>
              <a:t>transactions in goods </a:t>
            </a:r>
            <a:r>
              <a:rPr lang="en-US" dirty="0" smtClean="0"/>
              <a:t>and services and of international </a:t>
            </a:r>
            <a:r>
              <a:rPr lang="en-US" b="1" dirty="0" smtClean="0"/>
              <a:t>capital flows</a:t>
            </a:r>
            <a:r>
              <a:rPr lang="en-US" dirty="0" smtClean="0"/>
              <a:t>, and through the more rapid and widespread diffusion of </a:t>
            </a:r>
            <a:r>
              <a:rPr lang="en-US" b="1" dirty="0" smtClean="0"/>
              <a:t>technology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LEARN THIS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61365"/>
            <a:ext cx="8001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On the mini whiteboard – try to represent your definition of </a:t>
            </a:r>
            <a:r>
              <a:rPr lang="en-US" b="1" dirty="0" err="1" smtClean="0"/>
              <a:t>globalisation</a:t>
            </a:r>
            <a:r>
              <a:rPr lang="en-US" b="1" dirty="0" smtClean="0"/>
              <a:t> – a definition or pictures…..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measure </a:t>
            </a:r>
            <a:r>
              <a:rPr lang="en-US" dirty="0" err="1" smtClean="0"/>
              <a:t>globalisation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Ideas????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can we measure which person in the room is the most globalised?</a:t>
            </a:r>
          </a:p>
          <a:p>
            <a:pPr>
              <a:buNone/>
            </a:pPr>
            <a:r>
              <a:rPr lang="en-US" dirty="0" smtClean="0"/>
              <a:t>How could we compare the </a:t>
            </a:r>
            <a:r>
              <a:rPr lang="en-US" dirty="0" err="1" smtClean="0"/>
              <a:t>globalisation</a:t>
            </a:r>
            <a:r>
              <a:rPr lang="en-US" dirty="0" smtClean="0"/>
              <a:t> of the Bahamas to other places?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25539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76" y="1371600"/>
            <a:ext cx="900324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019175"/>
            <a:ext cx="52387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454</Words>
  <Application>Microsoft Office PowerPoint</Application>
  <PresentationFormat>On-screen Show (4:3)</PresentationFormat>
  <Paragraphs>72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Aim: To define and measure globalisation</vt:lpstr>
      <vt:lpstr>Global interactions </vt:lpstr>
      <vt:lpstr>PowerPoint Presentation</vt:lpstr>
      <vt:lpstr>Define globalisation…….</vt:lpstr>
      <vt:lpstr>How can we measure globalisation?</vt:lpstr>
      <vt:lpstr>Facebook interactions</vt:lpstr>
      <vt:lpstr>PowerPoint Presentation</vt:lpstr>
      <vt:lpstr>PowerPoint Presentation</vt:lpstr>
      <vt:lpstr>PowerPoint Presentation</vt:lpstr>
      <vt:lpstr>We will use one method of measuring globalisation  Predict – top 5 and bottom 5</vt:lpstr>
      <vt:lpstr>KOF index of globalisation</vt:lpstr>
      <vt:lpstr>How is the KOF index measured?</vt:lpstr>
      <vt:lpstr>Economic     ?</vt:lpstr>
      <vt:lpstr>Political    ?</vt:lpstr>
      <vt:lpstr>Social    ?</vt:lpstr>
      <vt:lpstr>PowerPoint Presentation</vt:lpstr>
      <vt:lpstr>Good points/ bad points of KOF index</vt:lpstr>
      <vt:lpstr>Trend of globalisation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know measures of globalisation</dc:title>
  <dc:creator>julies</dc:creator>
  <cp:lastModifiedBy>Nicole St.Pierre</cp:lastModifiedBy>
  <cp:revision>40</cp:revision>
  <dcterms:created xsi:type="dcterms:W3CDTF">2009-09-10T19:35:59Z</dcterms:created>
  <dcterms:modified xsi:type="dcterms:W3CDTF">2016-01-12T22:37:39Z</dcterms:modified>
</cp:coreProperties>
</file>