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7" r:id="rId3"/>
    <p:sldId id="260" r:id="rId4"/>
    <p:sldId id="262" r:id="rId5"/>
    <p:sldId id="263" r:id="rId6"/>
    <p:sldId id="264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2665-9517-4E42-B426-2C4A902BA17C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48BE-0892-48BE-ABED-78651B389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EAED-62DE-46EC-BBAB-C28477D878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5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0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1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9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1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8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7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53F1-76C1-447C-B73E-EFFF79B199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69D42-4895-4F3F-A49A-6ED76968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267" y="5272087"/>
            <a:ext cx="4912157" cy="581581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olbeck Hall landslide from the ai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847724"/>
            <a:ext cx="3009900" cy="30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4" y="676914"/>
            <a:ext cx="8455025" cy="18868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UNIT: </a:t>
            </a:r>
            <a:r>
              <a:rPr lang="en-US" dirty="0" smtClean="0"/>
              <a:t>COASTAL ENVIRONMENTS</a:t>
            </a:r>
            <a:br>
              <a:rPr lang="en-US" dirty="0" smtClean="0"/>
            </a:br>
            <a:r>
              <a:rPr lang="en-US" dirty="0" smtClean="0"/>
              <a:t>Factors Affecting the Coastline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AutoShape 2" descr="data:image/jpeg;base64,/9j/4AAQSkZJRgABAQAAAQABAAD/2wCEAAkGBhQSERUUExQWFRUWGB4YGRgYGR0cHxgdIBwcFxwZHhoYHiYeIBsjGhgaIC8gIycpLC0sGCAxNTAqNSYrLikBCQoKDgwOGg8PGiwkHyQsLCwsLCwsLCwsLCwsLCwsLCwsLCwsLCwsLCwsLCwsLCwsLCwsLCwsLCwsLCwsLCwsLP/AABEIAMIBBAMBIgACEQEDEQH/xAAcAAACAgMBAQAAAAAAAAAAAAAEBQMGAAIHAQj/xABBEAACAQIEAwYDBQYFBAIDAAABAhEDIQAEEjEFQVEGEyJhcYEykaEjQlKxwQcU0eHw8RVicoKSFjOishdTJENz/8QAGgEAAwEBAQEAAAAAAAAAAAAAAQIDAAQFBv/EAC4RAAICAQQBAgQEBwAAAAAAAAABAhEhAxIxQVETMiJhcfAEgaHhFEJikbHB0f/aAAwDAQACEQMRAD8A7hj3CrhHaSjXpo4dVLC6MwDAxJWD0wD2h7cUcodBl3iYGwtIk+l7TgWDcix48JxzjNftSZ1+yQLv/mO3Ibec+mKbW7UVmBZi2km1zJBubTtOBYu9HdnzCjdgLTcjbr6YU5ntllUMGqD/AKQT9QIxx2nmnN2uCLktYenP9MQHMMOh9OX+2TfA3g3nWx+0PL6o01I/FAj/ANpw4yHH6Fb/ALdRSehsfkccOGYAAmATtHL15Y1/fXFwIPnA9/66425m3H0HjMcRy/ah6YJas8x+M29BgbM9sK1SAKrx5ube04yk30Hcdo4zxhMtTNRwSB0Kg/8Akwn2vibh/EErUxUQkqeog44Fm+Nlz9ozE7gkz5/riThfaerRYaKhWbWMW88P0DefQWMxzhO361ssab1hQrD4XAZtUXHwmxMXm0HFw7L8QStl1KVjWIszMIIbcgrAI9DjdDp2N8ZjMeFo3xgnuMxAuepliodSw5ahN9rYnxjGYzGYzGMZjMZjMYxmMxmMxjHmMx7jMYx5GPMe4zGBRrjzG2PMYWjQjGpGJDjU4ZMBHGMxtGMwwTgVXhL2bvCSpllO4X+OF9TiTCftJ9x8sPB2gAMFGBv0j5gwcIqmfpd4zLTXqfL22xGTi/acyRvWzRtCQTYMvn6bYdUOGEAMX9TG/QAzgjIduCqKEp0wvRUQC/P4d+ZxHxDtCtZG00wD8QIAEjaf66YX4eyqohrcKLE+IHyi/wCfPGtPh4Ve81T4dW3KJjf88L8rxV9TWMgTF5+mDKVSrUD+HQWAiTJPqNr/AK4DcaGVeCOggLFtOk9f5csbZvPGmBEnyjA9NiIBBHMz+d+Vox4OIgXm5J25xbELdgLTku39QU6atllqaNywEsOSmV5dcLu1XGKdbQ9OglFgDKoBeTYkqBP8/PC3K8VWqwAAIG83jz6Ykr51FMKpLTtp3N9rSfXFVN+Bt2Cbh/YepVGuo4pFhIUqZE7TcfLBy9hQkhqqNa1oj3uMQ5btRVqKWe3IGAJgRHQdMFUOMhzBt4IJmLAfnivqx4dgpGlLsYoEirAiCGIJMyIAHKBMmInFg4fmKtBIphzJgwYBMRMAyeUkYVU82pUgeu/zuRiP/GQIgldNrmJ/lGNKUEuQrA+4l2zr01NMTqJ3mDy2LWj+OF9XthXrUjTqVAOulRJ8iRY+2Ac9nVrpGxIgE8j5E8owK/YPMypSogtcFjI+S9MJ7uGF2zVXEzrcgco/UYcp22zSUQKLTp2DAEkepucCp2WzAETTMXsTc9biMY3ZPM1GOlaUkDxM5UD5C04FTTBTHGW7cZnMUwHKZcnwg7MzDoGO2JeA8ZrZZ5q1e8pE6SmsMwM7hSZFr2woy+Vpqwp16tN2X7yWpqRfTrfdvS3LfGuerpTDkyoTSGgaiJlhB9DyxVWH6nSP+qKJ+Fi3WLR/yI+mI8t2sotOo6ADYyGBHU6ZI9DjmdbioCoNPeBzIdASNOwkXgzz8sDZvj4QWS+w6YFh3I7NS4rSYStVD6MMRZXjtCpOiqjRv4hbHC/+op+KmoJiCJxAe04VoKAx73wrk+kLvO+1eM0VBJqpAEnxDb2xJw/iKV6YqU21Kdjt9DfHBqPHwWUGIN4O0efTDuj2jGqATp6iQJ5nGU/KGUkzs2Mxyw1XqT3dd0kBbMNzNyN+vpBxrVWvpCNmah1kHmw6TJNjh1bC3R1THmOYr23NJ9FSs5VAFABE2H3jzJwHT7eFi7HvRpkgktf0IERjbkK5JHWTjU4pGZzNdMutY1HBqaZ8ZYAeIgQBzHMe/LCXLZtnYw/w7+E26wThgnT8ZjmD16gJ0usTadU4zDZFtFWqZBO6ZaKAEnVcjf1M4r1bgWZudC+itf8AngzKZt6iXfQfkD0E2g4lSrX1EaxpA9Sf0xwxk06JqmHdn3ZVCvQK/wCYQR7zecOatNWUiRBHKx+mE4Ro+JgDt4R79cTZXJOfhqGOpj5nw74jKKbuyiIMvwmjRmp4ieWrb+9sbU+L5eofFCnaZI+gOCK2RWIk1IuJ2+QwOOzlPZUXf7wn6nz5eWG3J8sP0DauepNTs1PaATN/X64EpcKpVEBMOORB/KMErw9FtoWYuQoH0xpUqAchgW0sGITlAg8NKSDyIvy8r4gy6lSQyARyBP1JHTA2Zz3jhiQOv9sSZbtFSU6TTqOSd2eIHS3LFYptZQLQ74Xw5qtQKaiqhN2Yg6R/pUyxn++L9kuAcNRYOmo3NmnUZvssR6Y5/luL0tI0WZhMCWAPQyLHr9cFM7lp1i51WW/16YqtseRl8i18Uo8MSmwp01LnwiNdibTPliiV+CK6n7UK6ncgG/I3Pw7fLyxLxDv1GpRrkzyt+WKlmuL1xJIdRPMH5TtjKal7UBvyT5apX740yQGAktuI/ED0PLDd82VGpmZoETqsPKIGFHD+0RVbqs/i0jb+ht5YJGf0liKRUczoMRzOkiwPXCu7ugKhhleIHTK1CZvuQV5dcWThfEkZyzSECQTUYFdYI2nkQd8V/usu1EKuYglZAZSFWeQAA+pwFluEUlWTn1B1T4dvSCZGAtXGQ3QRms+NTXtqJkA9TgivmHc6WfWBy0wY22wZl8vlipmsjRuxWBe45xjStmkTVWpslapAU3A3JgmTE2i3yvjS1018JqXYCczTcBKjmm0EREFR0XkL8yDjKoooIaXJFhUNz0PQdLR74BIpOpavRUM5J1SFCieQQziGnw6hUuzVNQB8KncDnJBMx1thVLtikfDq1NnKhRquV1Gwi/OL+eC6/A+/a7qIEgiB7XPiHnhrkeyFGuupKT6QJZwSORN5tq6xg2r2VrZamNC60PNivsoAP1wzl2gqDKtU7MgDw1gXB6jSPIkGZ/qMFf4TUgaKgYgDUOXPrt6xhuf3edFVaqFoBJiLzYkCD9d8OKXBaRjRVcjoGEflhJaj7NsK3S72iL+sgFoPX4vXGDOlvgqNJPJjHy1QMWn/AAOkBfXH/wDQj8iBhLnuGUzBpIqDcEfeEwSb7g3PkZ5HG05OfBtouqBgVtPiksDLL5kmx9N8b16rTpgFvxEgSPSbxiA5cHWoKmLmTZvl64ho8RCKqtTCofhUiIO5Ig8/MTijTXIMDFHzndAd8QBMrLBegA8d55wMeZHhWZqkgVGpxeIYz0gqTc+Yi+HfC+L0N2U6gkFNS6WJEQATMwkyfxnzxXONgCq5XWqzyeIEGL9b9emKrPYXVDRMjVFtZP8AuP8ADHmEOYBquzkAljckgT5wMZg7V5F3LwC5HKCJebkmCdh6bbdcbVb2WZHKYidvKefTEGYzB2UeI2228rYFBYGDPn/D1P645km8iqhyufZBcSoHL4ieu8R/DA+XzxczTdmkbHp5xf5xhbms5BgTPMgx7ekYOyAVUlkViwFhEm/OIvGNtwONqLVWOhPENPiHP29+W+GC0nCyI9CTP8B74T0qACyFCzeF/U88MMizfE7soG0EEt6gjbyxCeMjomWnUMEqYOxkR74hr5PV0BP9X3n2jDXJ5g3ZW1QJ0kAH1tyxN/ieqNWkE/1y/q+JvUayw0If+mlZwXfwHlefW1pxJw/guXXNIzq70g0HUym20mANt4v74Y5kqTci52/W2BGktpVR63sOtrYvpa+MCuKI8xwjxVtFXugHYoECnUuyydQIEcsMsjSC09DNqYfeMSfPw8sL6mV0i7mfTbA2YWrH2bKRzDGP/IEQPU4M5Obqw1QdWrtqhKlMDneYt5eWPKVEkEnRWU7mQL9IvOA8t2bBMLLvH/66oMcytifqYGLQc1nBpHdEKNKjSxgAeEDT1JjY4otLywqwjLcHp/u9OKMa11mQAJkiAOREfXEVfhjn7gPqRhRxLta1akKVSnBSUMCImxPxSDbA7doqZBU0nuIkAfMXt64tsTVMzYXnMulM6XUi2qFAuJ32NuWFOZKkggAA7Aopj5jp1wwpmrWXUlJpA2UrDRb8UiT1GEfHqpoiW0yd1kEg9CMcco06iBlm4fQpmBTVdNjIEGbgltIgkjE2ayKOpDKjLIJBki20/wBc8Uns3xSo1aA4XncE2G4tbbyxacw8h1SrAdpYhQSJAFvFyjHQpxjiQbdGlXhNCRppUoNrbjyvjKvDjfu7WiJ/qMD5nPJSXTLMVEqQsXgX3N9xHnhSeKPTmKR1MZ5iehPL5Yi4tv4eAXQ/OcdLGpUamdQ0lzAGgpEECwbxTibtFTNNAy5ioUYSsuxCeG/P3wgpV80BNSETcDfp4dPK2Bf8RpspMVKgLEMoMnbkAIiOcYqtSnTM2GVM80JLlgBJBk6jEzf0nElKk7qrUarqrQNCiG8yWY7DoAfUYLHBctrQCozMwhKZ0yZGwFoMddsQf9LVVqFlp6CoFtasVUWkkNvO82wylHU4QKbMoLVogsWeqrQYZrQfQbe3viEdodT01NFqOhtw4BYxADSLrJBt88MDRq0UGtWRdlM+E+Q3A9MQZPhtNmPeJrQSe7VYMtzBiwm8c8FRaNXgEzmVNMhGUmRJPhv5kbe5xDwmhQbMFKiKdY8MzII2vsfYD3xpxPNxqWmIYGDqJsehm/tgrspxiqlRqcEV2ACMQB3ZvcagSQfTCtueHgSsm9L9n2aqozuyIs2eWMActOkEyT9MM/8A4xzQUq2Ypkc/AdvecXJM3mO+WmMwsMk6fCGmxFtO0A4HzHE8xSFIvXRWd9JnRtO48O/w/PFdpRRiuinU/wBlVRxqXMIQecMPLaB0xmLLxfNVBVIdySAB08/uwOeMwNsvIah4OWZnPoYAmTzIE9SSTtjWgrkfZqfEdxeeUk7cthjOydHK1GZ80HZVayAAqdj4ryd9vzxec4FqTVWFpL4VtGkC23r+eMtPolFLtlIThkEs6uW6hSfkIxLlcnVb4aVRiBt3ZJiRcxi2/usMikrLglfON/zw54EgpO87+Fd+psPUyMN6THpFOy+VdY1gpbYzbnsRjdUvO+L+e0+X1FWqKrLMhpFpgm4giRvglWy9Xwr3DMeumB5k4hLQbGpPhlFyLMDIME9BthgMvJmykXiB8xbfE3FUSmV7tVU3J0jlYD9cDZXO63gqD6X9zjklozUvkNVYBWzqawgI1sJCkEGPQfrhlQ4W3dd4oUS2mSZJO5AjoBfCzPZRKslhVJJOloI0X3CwBH1xYex+bod2KAaKlNKpDuIHifVJk6YvimloptZwBIrmdzkMdLG29hH5YFTOmD4vov8ADFm7TdmKS16jqxUMQY1DTeNrc/1wmzvZqmuk94w3kFt4E288dqgvBiPIcaqUdXdVChbeFUT8xiycN7XtCs+mFs7efKw64p1OlSNSpTLVE0nwufhi1j/HDTMUqWVIfU5BuVMsDH5b4dIDYZ2y4K5zHe5dNVOsgqyCIBO+5HO/vhHS4TmInu7b7r/HDqv25o91TWW8Mpqj4byJjnflgEdpaeqmDWY+AqbG7EiG/P54CcWCwvszQzHiTRpUgODYN0gspDj0vgPtNwCo2h6rAAAiWLMLmY1EkggCww5oZirSRmCsfs4liAHaxHPVNuXXCjNZarWIbv2QGToZeRiVktt/HCT/AKQ1jgB4f2Ir1ED0u6dTIDLUjy5gHDPK9kc3RDHRuNgymdp5/U4P4RUGVRkpT4vxGdNraRsN/fC3inFXLqtVmawRTMTJM2Fto+WFd1wNQv4lwmskFnWhpF13uPT5c8e0spp1s1YguVgaDcwCdLTzJFwOnTA/eOIDMWjb05XI6QPbGys9oOMoC0LeLVKq+BIJUzCsWbrz362GJKGSzOaGpaTAT4iPBJgTKiB9MMsjwai0ipAaeb6ZnaOWHb8KqUwTR7sgCGUoHNrWJ+Lruu+JOUU6QNpH2S4e2VrfapYkQQPECSBq7xhsOnmcG0+01KlXzLPRrMHUKCvdsxEmVmQDLSR5HCsZdD/3AZttlkH56r4i4g6qJFSoobZCiqAet1n69MZatcmfGBnR441TLhKgaqq1CVkKp0lzpnT4RpBHy54lpcWp6yJEnFZbLd4gSi7E1GGk7lzYbA+fT+bRuyGYpXGWefJSfexOKes+kJRXOKZeoMwxV0DPULqIJJ946ch53wfkNFQkVGLMpgFZiZtE7+hODV4U6EVKlGoNOxNN5B6hY+s4lrZgHWUqMrfDcCBHON4vvOIym30MkMhmnBWtqAqKI1sNhsA0GItv88Bccz61aFMEBe7XwGmxm5E2AIO0788V/J516fxVCzExBPreJ9P54e8GVSXrCA7GGZgdS8goEhQSdo5RMc96kvJrs8pDMuoZmcmLl1uYtz+XtjMeVePMjEGogv8Aiv6m1j5Y8w61Jef8GtC3g3ZV6CEMpdncQAraQPMxb+r4anvKalTRpxvGt4+WuN/LFVTL5hCzgkLoYwOTbgefqMB8S4pXK0CarhnU6oY/iIFvbHUpKrTETLVU7QsqnwqhWPFo1C8REvNpE7YN4dxSvTqB2cMp5BPcW9fPFfyCnwvqkSBEkzbqYvHlh2cyA6rpMEb+fnhY6tjIU8Sziu7u1S7ahHd2AY6jsAbMJEk9MRZbJNUqVaoVXFVChi1zF/HJ3X67jENPKkE1Ky2+6p5DqwGLDlcrTKqWVkBEwpjTPM8vaMKtTNLIUrKBn8oyuUB2tBPP0k4J7P6UqprpuCxgs0qAN9oB5Rvi7VsurU9DV67pNqbXE8otO/TAtHIowNcq3cp4COciV2f7wJNgR9MZz6aYYp2Ou8CBdJ8JuBJYAT+o88H8M4blgxqKvekqwNM1DEEEMNMEEXnFap5iiUUKxCx8LC55XiRb1xs2bpCftKhMWgRF5Pxb+g2xzqEt1oeyx9oeI95UkrCkLAkG8Dp0jnip5viwpuwY1Hk/e0nTaSFO4sQMeZrjI0MqO45/HB8xAF8WvJ8M4dWZH198zAmCCANp1iAoIkb4tDf2DkoicT7xj3dB6jE8izXPIhRERGHj8Mz7qGfRl0/C5ALWkiGmbDbHQabUUSaZRVmJBET64S9sqNV6K91TFUzEFdUhrSPONj54aXAdtFNztPLUQAdWYdjqIEKkxFoUWiOfLEGQ4v3RBRaamDYIJHTxMC0+hxNnAKjxXoGnoEAU5mRa87iegGAcnl0Pi1ttyotA23M29frhOeROy+fs84Y2ap1DWdnWXC6rwSACwJ5jUI98IOJcT/d2NNwdaGGgHFm7HdpKeRoCjVFQkszeFCd4IPXYYrXazPd/mqtSipdW0sAykW0qCYMHecOqSofgCPaYDdH+WI6/HUqaQEYmQRbnPr1wLWDEsuhiVEwAZ+XTHlPWFFQ0zAOwG/opvtF8HBrM4vVqBwEIuJAibncYXvWrSRrIjyjBubTvCGqeABbqzeI3MDoJwx7OdmqWbrhgHhPiM2Hpzkkfn0wqkuBXlm/BKIp11NUkxS8StuWO7QRty3EfnYK+eAcPSIEAhgYgi1xzHT5Ym7X9lUppTq0raTDCZ0k7WOwYWjrGKwwODKN4YRpna1NxIZ58iI9CCNtv5YrPaGurQWNlFlgjUeckE4YZHMlG8Q8JscCcWNKoYUNpcSCY5cx0N+eJrSjHgDVot37Na+UooMxXLGs0hSKbFKazp8JUEFjFz0t1nolLtblCAe/UTtqlZ/5AY4xkOLGiVpJpKTpF4MG5Zp57nbnviw/4iraVJG50iR4uvIH6/LDac01xQEXztD21oZegXWolRzZFVg0nqYNgOfyxxqpUGYeoK0qKh1d4BEOTyGxBvI6cwYxL2n4ggdUKkFbQBG9/Ow9cDZPNupACgDUCS4YyJFwVttht0exXLoRZ3iPduyGGKErq6wY9YxjVK50Kr6QfENLRBN/F1JEWM9MFVeHA1maUZWczJE3J287+0YMHAwX1954Ry2JtHI77Y5pTgngSvBDwjgOpCauYNM6jADbiAJNus+wGMwzAbkq/MfXzxmI+tMOBdU4uxqaaZmDB+K3qDAJxpxHMLVCp3dlYSxBBWTMjyN8IalalVqSq1WborAk8ttLH64sHDeD5vR9lkamkmZqEj6syY6fScVhmVjXv1UazptOi9vX5DE2URj9oYiL3jV0GpoAHWN8bUuzWcdRrq5ahB2sxA6yCxnlA+eIeJcPTJFWrVjmajXXwEKB1JZiSem2AoxXZWqBRwsvW76o4KKfhWY5QCxAUjyEzhp+8FjAk9bYq1ShVzDgpVBDT4QQkReCsgGx354vvBqKCjOYKlogoqmy7Eli0SR0/t0Q8ATBOF0CXNRhCpIQHmfvPf5D3wxyPAxmdbtqWmx1KBYOwEd4R02jrAwPl8wM2/gK90TvrAlZ2E8zti35V10jT8MWxZRNfg5TmOHPQq1ab7SDadzeQB902x4+Ug3Xl88XntPwE1jqDAMAACRy6Hre498Vul2Uc1e7fMNZZ8Cgc9rzbEJQe7AVwJtB9PyxNw/PpQqidJk/CfO2/I8sWSj2KoD4i7/6mP5LAx6OztNKNRUWmKh1BWiYna5vbDJNZMR0csc3TZah0KCTTSiVQDb7pFzzgHczh+K6CiaDHwhAo0m4AAAGoc7X333xR/wBzqZZRVqsraoXRBAB3BLTuDzxtS4/XBYF1IBv4RyMfdjENT1NSW2zRqI2PZkd5PfP3czpPxek7RibiGWCvCatMCAWJtytMH388CV+LVVmVQpybrYWsx5k/8cb0OJVcwwpJQ1VBtDE2Plp/XrhlBrkparBqMuyzoIE7gqCp2vpI3tuMHZjguaNKab0KoO692o8hBYbiY5Y0fheakqSiwSLRuLc56YY8GFSgrBmV2JmTNuURh3TYCrZ7hXEKdPQ+XqKgMwtOYPrTBMfTCzMcYzfeQDURhtpQKwneCqhp9N8dePaetf4F57E8o/F5YhbtG8gs4PkVWPe0x74NAOXn9m/EKzFmpkM12NRxN7yTJkz5k3x1rsn2YGVoimQJAGojm0cvIYFzPaqq70lpJTXxfau07QY0i33om+30arxap/8AWH81JX/2WPrgrAKJauQpVu/pm+oKH6qYlSOUjf2xx/tHXOWrtRdSWU3I2M7Eeov747KmcudKb7y38Accx/aJlSM01Zl8LlEUmxmAv57YLMyo1uLkgnTF4jzvziOWAczUaAZ8anwgGwB3EdI/LFp7OcEaqzvXTucvTMO5kmZgAAA3JPtg/inDKVB9dKKlB5KOOYBgiSPiU2waxYvJVuEU62ohkOwIqNZR5SbXOLFQ4SSYasltgBqGo7Qwt6nljWrx6gHWmuXq1HNhNRQD12UmPfEpyRLixptuqg7TYEM0nEJ6N5NgWcdXuhrQpVZbnckDbbpvfAFDvXEhYEbm3mOfTDlMhTWBG21zv1tz88SPTVRZQLjl54MdJpUxRImRN2Z1A/yDbr5T/V8ZRFNJILELynaOvr0w54hw/vUIU+L7sfl6HAPCOzFZabO9NqR1eJ38SmbadF7nr9MSlovyLTfApzOY1NqFRxP4dvpjMMMt2Mq6b1VHoCR9SMZgeizbWM892pp0KQKVZIMd2kDfnaIGENTt3qmUYz/m/O2KfntIqNonTMrIggG8R5YxamKQ0I1nI1ssTdpnklQV9WJA6WiPfC7OZ5q7l6hlrC1thG2Ag8Y2QiYnFowjHhGDMq+j4ZE7wb/PkcWoNrWTVqaXBIBLQDAA8QkjnMAgztisZOhq5x5/0Di0UeDVNCqHpWsPtVBve0kY0ophRvkqhyyU1pVqdXQGka+7ViTIDI6l5XaRAPOMOMrxzNUiBCPT3YoQ8DclSpnSLgAqD+tWrcBrySQLbfaUz/6ucBVcoyxqABBjkfyOGVhv5HWzxdHplgYiJBsfl0viuZ7tOoZ11gLo8JBHxfxxQOcyZsNW9vKcQVMuLkEj6YO4BZ8h2tPdUTVdtdMePnrJHlbfriM9tgoKopaZMkhYn54pxbrhjwXgLZmoFDaQbTBMey3+WBvowXkOJFxTy7sNOqS7FmJO0sbnboMOs9wKplwXgtTJIUgC9iQRpYnlMMF2574t/ZL9neSpMHbNd9VUzphVE9NB8f1GLdxbgaOgkKhBkMCUI5bsGHzxN1djqJzbhwoIA9fvBTBAbQASJtJ1EQPMSb7Y6fwnjPDqNKaVWiiWklgDJ21avFy54pvF+Aju2y1Ng5aCzuVDC8WgCbCeQMbzbFY4tw1KdIr3lMuOZAUkCQBIY8icaE1ILVFpzXaCiXYo5ca22U/iJsSAMDP2hU7L/wAiB+U4o1LOEsIYDe09cP8As9wAv4qm3IT9TH5YDkoKzK5Oh7w/OPVBbTCjYyZPn6f3w+4LRpvMgSPukCI6zviLL5YLN4iIHXr5YF7tqTB1MCZA6eXpiS1c5KuGCy5evTFQ0lXQ6jULAal6qRuJscSZypUDIVUMsw4+8J2YSYgcxv0xrw/NLVUMIkWPVf5HBtQCJMADcmw+Zx1EQTO0dSwrlGFww6jqOY5EHA2e4YldNFVQwkG4mCLgieYOBM52vydKR3yuRbTT8Z9PDIHucIc7+0v/AOmh/uqtH/ik/mMAw97S8ZoZPJqtSjrR2gpIEx4i0mZMib3xKKGXr5BlFM0kSWQNuD8Uj1JNuhxUaOeHET3eazCIEK1AiKgQ8tLFwzcyCAwthnRStRrnKBRWSsgNphJap4w2nSDpU2sLKJwbxRvmLMnwnL0tVRiFapqVW0kgQAsyLC7DeMb9n+B06dPQuYFZlfWviEiFUERJt4Z98WXi2VyLUwtqLLqAFSo1IjzGsENJVfY+2EeR4fTplm7ynVOkwUqK6oSDOo202PPGTwCslb/xUTZCY62/Kcb06rEayg0A3WfPbV/LAHFMhUohS6jxN4SHQyYuPCx5YsfZfJgoHzBcUpuiiZ9fvRtsMZPyCslq7L5PvgW7o01t4jHi9DMn12w47TZEfuVRVEaQGEeRBnE+S7Q5UgBKqKALA+GPZowZmQtWk6ghgykWIO4jlhdqSwUuzjD6gdxjME1aFzjMLvYu1HJ8tlO9VgsalMxzI2MdbxbA4YiVO4tjzK5go2oWIwRXHeuWED+ufU+flh838hKIdXI4lDXHpgihwgtebdcMcjwkalh03AuA3zHPDUa0GcG4MxK/a0YPIvB+TBR9cN85wevJfQxW8aSH+iE4mqZesBHc5d5H/wBa7bTFLxgcuWK5xLIPp7w0lRQYJQPA53LEx88KbghzisG8cyb3F/ljUPAt1xpSybsbKY9PT3xN+6GLkCTF+vpg0LZ6r2PPljao8CB/V8HJw0KqnvKcHaCS0xMQoJFsNsj2Mr1ACVJ1SPhM9Z0kggedsGglTyvBnqPAhuekbn9Pri4dneCtRhqnhcn4Q3iAuIseeCj2JrZXu60qTNgDJF4uEBtPSdji6rwAVVVq2Wd3F9S6lBMc40tHkR13xKUbVDxXYi7x9XiXWDIPM8o6m/TEWYoMv2gXU5GkLMrTX7xAmJawMKbYsj8IRCDASCJ/CLb6TMRbb13wg4xlszp+yplgJAII3t4onbyxFaTi8MaxR2n/AHhkDPSNEqNpMMosAAIHtHPCPJ8CesgqCoiKSQZgMn+tXZSLQR1BkYL/AOjOIVx4pUTbW+17wom1piMWTgXZ7ucxpq03zNSmFKu9kE9KrMFUAj4fE1vhiMWjHyK2VWr2do0qlL7Z6gaWqmmusU1sAZXe8g6Qbc8FU+KZhswgytWr3AhRqUXUdVafpfbHTMnw3MI1XvnpsGhgtNAopAT4S8CREHUYmdhhbxTjKZZabuoOtiFpg+KDYDRME8zq298M4qwrgXjitZRLKjxfbSfpbEy8aVrOhW3WZn1jDfN8M/eqIPdijUm2tQSB0Bn6g4XVeztYTChvMT+QBxFwj4KKT8iV+PVVqsn7yuWWCVK0C7FbwSSxAMCYAxV+0/E9TnXVerYMveTEdQpNhbG3G+GZgVqqmjXVCWGpqTxEmILLEemN8j2d1GlrpOxBKEQYgkGSBDaRJ5YpxGxF8ToA4SlbMVEp0UdgW8RRSdI53sAd4BIk4uPFeHcOpUxSanmu/PNmCkchIErBOwjEfDOxxSkv7t3wdjNTXqpinEw2rUpaPwjcHzw64T+yUswq186ap1ahoW07/fLfIyBh9yawCUJRdMScK7I1XWoBoFHWPia6iZCnSIkDe/8ADF1TNUKKjLZdiXIAfS5UiwEyBp1bGJBjD3N5aqi6aLUSIv3og6vxSgj204S8N7IfaB8xmtbKdQSlpprO4JI8RPpA8sZYVGZtxDjqUqfd5fW9RzYLRLR1lTYeU2GFHFaiUqVOpUNWkx/7iKVAT/NpW2q2wEXMxiwcb7TtRrIlMGoCT4EQuzQJMHUIvheez1PM/bVi1BypEFlYpMSBq1LELzE3OF3eA0V2pmMu9Sk/f1KuhpCtRlib2kODsBtM/TFk4zUAhlUjWAxkaTtEkNt4VHyGIMx2oyWWCtSpmqxuSABB9IhSTfwgYpXaTi/73mmqgtTUhRpBvYdR16YlLViuWbgb0qdcsxSqI1EhDBtPRhG3TEOYoi7EabwWBiPIRznCTLZs0mBFR7iNLHWD5+IFpA6EemGfF+KnuvsQKuzWBUllYStxq1RcA2Me2I6n4lJYQCavQqiNFLvFIkMHA8v0xmFv/X+WTwmxFiKjnUD/ALTpj0xmOf8AiNd/y/p+4fhORg4O4cGLBV3YgDbc2G+A1pmcPOz2RD1VDIzqLkKGk9BKXEnnj2CbZd+Gfs6sDmHdjzRDAHuR+mLNk+zFCjGijpaI1btfzbDnK5ZyAQCDAJ6i2xJwSivPMnzE4WxlFIpdQMtYA93DAkKBJWGganU+RJEcxtvhqe81EimrBkGhN9RPU7A258ueHz8DDtqajTLHc6RJ9Tian2aQsGI0sLyhIPvHpgWGhI2SLJ/2qamZ3gyNx4d9sTUKMeFgpEAagASsAXYnrf6Ye1+CSxKmJ5cvlynCevw8U2PgWT63/PAsNAnE8mXoOtE6ax2qBRHQahB1dYj5YQ5upxXQtClVpkQNdTQEg9C0ksP9uLUqWjn15TjZx4bRJva8fPBtozSYnygfKAO1HvGVJeoawvAncrMTEAKLYb//ACFRzCmlSR/hlmAMDaRNt9pn2wPVKTDTMRB/htiKpwkNTcU3JYggSbTyJi9j0wtsbHZMc0abMVQ1iPCCX8A5lT3nwEem2DqBDnWW8TDxBWkA2tcbeYAxRKHZDMVH/wDys22k3IoiJ8iYGGfFeCUsvTD5VW72mS92eanhZdLMdwdU7WjbAbYW1wkWzNcTpUiFdwpaBz52EgAnC7juTzb1AaBoED4ajS3di0qFAAJkTJ54pS5viVePBTpQIDtGoDbf4zbmZxbuzNB6Kaa1Y1GOwCwqf8RPqTgRcuxXXQv7UZip3tND8QUkmlrlg1mEEkhTfwyRfHtLggo6qqUxTqAzqrvqKqzT4VJImA2xmSJwwfiVN3ip3VONQJ78K638LQxB0ld999rYq9TNRq8cyTphifCAABbmTJ5jGm/Tdt4Gc4yik1wXXIdpab6pmmANXjK3FgYCkm0j54AzvbNqTPop94B8EHTJ9/F1mAeWKZmqwXS6yRzvEWNjYmxHvHngWvxMgK6m8iNJm/5yN564hLXz8JNvsuPCe3/EatTQtPK00WCzVXIhSdgBJJPIAYa8S7MVcxUeo2aKhxYLT0xzHxNMCwtBPlis9jOJ99mkLNLOSRsW1Qbhj903P054v/E8wiIe89CD5/XliqncbZk7GGRzVTQq1GUsBBKiNRAubnnvGMakqmwkn3j545k3a6pTdfGFVBp6newFuQ/M4tPDu1yjKJUqHxNrgkjxFb2jYchPviUddSdUMmOeL8ZTLqpYC5iBvHX2xPS4xRN1qbDUZsFG1ycc14/xzvnV1DMIErYlZHi25A9MCLVOkBRYGwtA57e++EX4ipPwBsuXavtOrLoosCDuwmZ9wLRzBxQ34wiggqzDaQ0nc8onf88Fs8yN7dP1Hn7YAzHClqgLMNJIfcAiSARzFzMR7YhOe95A2RPmi7AxC8mbceVjM7b9cTNSOkgsLjpf5CZgf2xvxLMqtNoJHPUoBHlt57+mF2V46GQFmAYbruZ2v64Vp9C2HU+zdYADUvxABT8UEMZgiPumelsHZXgjrXUVY0nUSVsGC3Kyd9osbH5YL4Q1QORWDEaQx1HVuJVL7GbxuCBbFgpU6UghbKIDECx9RN736xynHJPXawOooj4fkEKmKdIjUY1EW2sNRmBjMarnAJvz5nfGYht8htHNOD9mlr1IhdZTUUZ9MA7NEEgdLHHROGZOhlk0IgmOvxHzO5wG6yzEQJO+kSI6EfrOJw6nzx9VyTiqHWT4vpEBI6gG3z54PpcY2kROK9RR38KADz3wyOSVFGsyfeT+kYWkPbLFTzykAi/niDOcRC7ib4TtniqwoAwJ+9y0tfA2hsOrcZcm3hHlgc1T6+ZP8ceLUBmBj1FJ3gD1/nhuABGRyZqG8qPzw1/wZYhWI898CZbiACwpsLfywi4v2uqU3UAKUcwDIF9iCCbR1PXE5ToI1zfDihudXvheaMnVqI9J/TAOY7W0xp7wMSwJH4bGBBG8g8uh6YU5vjzGpoNlJvfaDA98JLVisAeB5VzbKZUkjmDf+c4xuJNAlInafkZwtr8Y/dwn3gxvJut5G3+WfL9Scvxag0yzowvpMGx2Mb/2xnqJOrCmgylRQm4QczF8EU84imBcD2H8cVTjGZAc6KiupXkCCDtaecxb364X0+IVNPiaG5AmLSLydsTet4QNyHXabO6tLU6aiJJIW97e/Pa84RZwBxALalmI5bdf74GzOZYXMhhJnkD0n15bXxlOo5AIBuNwYm+/kPXoN745tSbm7ZNkFRtIXcuPEQv3ouQfPSDiWhWpACIYiGuCRaTEAjpHyxvU+A6QwZrbSRFz6iPzwJSqgKAGuNrmN7ExMk2ufrheUbo1yueetUZ6ehIJ1KQ1hIJO8g6l+GMWPM9oTVy4R31u1xfYKACpPKOQ9b4pYybpmdboaiTdtKtewBKkzAsdX1wfmKCKykFyQCWY8xIjlEAD6jFJPpBTCRRUlV+MjxG8edyfu+mGAcJTCpdT4iJsSf7Ae2ENLiYCwo1FpmST+ewi9sRZqoA8q3K6wfmCDuI9bc8S2O8mss+XKIJkbcunz/q5xjZ8HbnsY5dDbqMVqpnRAv8AWPb0NojbEFTMuFYK3hABkTbnHX+2H9Js1lkq5uHEg6T94WiSAPa5EH+WJHBIswHWSL26GLzMcrYqycQZVB1faLHhF7b3i3mZvb1xNQ4szySp8iJtzN+vP0wr05IFltyXAwy6SSQzTAgX3+XKPLEdbgSgk06SypI0iBY2mfIXjAnBs85QFtW4Gq/lbqD5g88Wqjl7ABSoJmOoJ8uvM4jObi6GSTQHQSrUYM7MhAkTHpBUWmIv5YbZXJ1WBFyAJLKDZj7EQZn9YxlCjCncDl+I3kj6DGvgmWny6zET0GI3F9DUe5SkCviFwYPh/kcZgM16CeFw8jnCtI3BJeTMW9vXGYaLwDHkXCuWMCSSfXDbI5JgssP9o/j+mGuX4XoFhoHktz/uOK52qztSjGhiZ2J5MLiYx705bVZlgsB4iVWEAVugwkXiVQ1gtTSpJ3Jnl/EfXFbq8aZTrLN9oCGSTY8jPO9xgXP8SaqFImQBzm4id+pGOWWtRrRZc/x4qTAtsCQbwYOF9DjjhtZMqhBI/FJuB5xhG2Y1IZJlYgeV5H1wPTzLKXU31iD0v/b54g9STdtgs63Rz6vTLKCAOvSA0j2OKtxHjTlyEMJsZ2PMgecYXcJ4/wB1QakF1Ndr7nkBHoIwHW4iQjWgOZ2AiOe9ryPlh9TXtUGxnwbjpojWSxUk/ZiwHmSbyRy8sLuL8SV6haLGGIO2877kkxiuZjOXddQOsC46X3H8MRDNkAs0EqPB5yf0HXywqhJ4vAo2r1mVdKsBYFApmOd7e2MOdGkNYkCW5+IwBE7xc38+llBzMmmABJMg+thz6jb5b4sSdnhTqU1qVFlwZKH4IVjcGL2Gxi554dxVZDVkWb4g1Sn5iI1GDYybG0Ta3XAudz5V4aOV5gMp3+vnyjE6V+7A8Zci9/FYmxBABi/rvhbWzZF/jNSZmFAueYvz8gZxKMciDrJcRBde8UmmsBivMevy23vg2pxCmsqqjW4EEAwoGozLNJDeEwRIg3xXMjmgzFDCruY2Hlh+roviJuFgdYnr0ifnic1tkMK69fmbMTcsR6GAeW9uXOcYubLWpq3qLsAOZg7X+vzhzU1FqOGUBALGxJJEKJO19x52xJTyiBCoJ1QTECCbc95vy5TijVKxSTNZg0lTUvhddSMrG4Jgwbi0Gx6YFfiiqZkCSTtfcjTOw2G/I+WDs3ku8ChWVgDpaIsFAtfr5Dl74reeYLUIZZ/y3AvtB8sHTSlgPVFgyvGyVJ064IBgRFrbHrzO2Iq9F66+GUWZYkNBU8h4r7dOmB819nTjQU1Qe7liSSbmDyG94vt5E1M93dFWQeGdJuCQwGoiVJ5HkYvhWqzFAJ/8LpUkFjpEm955yTY2+mNWypPgCwhiTaw5xEjnvvY4CqcSWrUWOoERM2N7c55+ZOGJphG1GRLegFh8wSBvJwkty9wRdlOHHVoVXq6pA2kbm0xsFnrt1w7pZNVoVtKszIL6QJAJJeBsWVVxNwl5rUYaC1xNgSphgCPvACYi8++LPm6AhhuagImb9APM+K3lEnbEdTWlYaOU8MXV3yqkErCLzEOjEfLl0xYv8NUNoTSmoAaSLSVHnJ59MO6nBlpPpSmqCmrxFishefMGDaRsv4cHZEWgj7qGeYtcGAdvLBnrb3gHZrwDhPcTqOsC4Vo8JJvBCjcRv0w+pov3dheJuDsd+XL2GAMudJaDc3AnYbTG/Lr0xAMwBMWXw29TF59JxBzvI10M9YErJsw+vTAmZzAAlj11BiLxsfQ9B1OIdRfqpmT/AJdN9UjluffAOeps9M7kG6nmf5x7YVIDkavxFSZLp/yIjy2x7hE3Dnm2kRa5j6EYzFVxwT3M7VT5459+0FR4/wDTPve/rjMZj39Tgq+Cj8ZHjX0H6Y8pi49MZjMcOsKe1vi9v1wPUXxH+ueMxmJQ5MHcPFm9cacT+D3H54zGYEvegiTMIAVgAfFt7YyogASALg/+2MxmO1ff6mQLX+I+W3la2LDmTKUZvc7/AOuP1PzOPMZhNToJjoA1WALIY+bYRZ43H+hfyGPcZjaXJnyw7g6gzI+5/HBnGLd1Fvsxt/uxmMxKXvf30ZcEXHqYAsAPBT2tukn64xL5eTcgiD0tjMZgR9i+ojNcrTH2dhcgbcte2I2pjvVsPCXK2+EhxBHQjGYzDL3P8xo9/fgV1KhLOxJJJkkm5PUnrh9wYeCmORqVZHXw08e4zDavs+/AAzIZdRXrQq2pgiwsdSiR5xbAdM6s0wNwEaAbxtjMZjmXf0/0ZFr7PINb2Hx/mqz88WDuxAED4jy8hjMZjkfu/sFmldBqFvu4BRRrf/T+QIGMxmA+QE+VPiHofzGPa6CHECzAe07Y8xmJ9BNMmPsq3rTHsSSR6SB8hicoAy2FlJHlc4zGYquPy/6BFVdr48xmMx0Lgkf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UUExQWFRUWGB4YGRgYGR0cHxgdIBwcFxwZHhoYHiYeIBsjGhgaIC8gIycpLC0sGCAxNTAqNSYrLikBCQoKDgwOGg8PGiwkHyQsLCwsLCwsLCwsLCwsLCwsLCwsLCwsLCwsLCwsLCwsLCwsLCwsLCwsLCwsLCwsLCwsLP/AABEIAMIBBAMBIgACEQEDEQH/xAAcAAACAgMBAQAAAAAAAAAAAAAEBQMGAAIHAQj/xABBEAACAQIEAwYDBQYFBAIDAAABAhEDIQAEEjEFQVEGEyJhcYEykaEjQlKxwQcU0eHw8RVicoKSFjOishdTJENz/8QAGgEAAwEBAQEAAAAAAAAAAAAAAQIDAAQFBv/EAC4RAAICAQQBAgQEBwAAAAAAAAABAhEhAxIxQVETMiJhcfAEgaHhFEJikbHB0f/aAAwDAQACEQMRAD8A7hj3CrhHaSjXpo4dVLC6MwDAxJWD0wD2h7cUcodBl3iYGwtIk+l7TgWDcix48JxzjNftSZ1+yQLv/mO3Ibec+mKbW7UVmBZi2km1zJBubTtOBYu9HdnzCjdgLTcjbr6YU5ntllUMGqD/AKQT9QIxx2nmnN2uCLktYenP9MQHMMOh9OX+2TfA3g3nWx+0PL6o01I/FAj/ANpw4yHH6Fb/ALdRSehsfkccOGYAAmATtHL15Y1/fXFwIPnA9/66425m3H0HjMcRy/ah6YJas8x+M29BgbM9sK1SAKrx5ube04yk30Hcdo4zxhMtTNRwSB0Kg/8Akwn2vibh/EErUxUQkqeog44Fm+Nlz9ozE7gkz5/riThfaerRYaKhWbWMW88P0DefQWMxzhO361ssab1hQrD4XAZtUXHwmxMXm0HFw7L8QStl1KVjWIszMIIbcgrAI9DjdDp2N8ZjMeFo3xgnuMxAuepliodSw5ahN9rYnxjGYzGYzGMZjMZjMYxmMxmMxjHmMx7jMYx5GPMe4zGBRrjzG2PMYWjQjGpGJDjU4ZMBHGMxtGMwwTgVXhL2bvCSpllO4X+OF9TiTCftJ9x8sPB2gAMFGBv0j5gwcIqmfpd4zLTXqfL22xGTi/acyRvWzRtCQTYMvn6bYdUOGEAMX9TG/QAzgjIduCqKEp0wvRUQC/P4d+ZxHxDtCtZG00wD8QIAEjaf66YX4eyqohrcKLE+IHyi/wCfPGtPh4Ve81T4dW3KJjf88L8rxV9TWMgTF5+mDKVSrUD+HQWAiTJPqNr/AK4DcaGVeCOggLFtOk9f5csbZvPGmBEnyjA9NiIBBHMz+d+Vox4OIgXm5J25xbELdgLTku39QU6atllqaNywEsOSmV5dcLu1XGKdbQ9OglFgDKoBeTYkqBP8/PC3K8VWqwAAIG83jz6Ykr51FMKpLTtp3N9rSfXFVN+Bt2Cbh/YepVGuo4pFhIUqZE7TcfLBy9hQkhqqNa1oj3uMQ5btRVqKWe3IGAJgRHQdMFUOMhzBt4IJmLAfnivqx4dgpGlLsYoEirAiCGIJMyIAHKBMmInFg4fmKtBIphzJgwYBMRMAyeUkYVU82pUgeu/zuRiP/GQIgldNrmJ/lGNKUEuQrA+4l2zr01NMTqJ3mDy2LWj+OF9XthXrUjTqVAOulRJ8iRY+2Ac9nVrpGxIgE8j5E8owK/YPMypSogtcFjI+S9MJ7uGF2zVXEzrcgco/UYcp22zSUQKLTp2DAEkepucCp2WzAETTMXsTc9biMY3ZPM1GOlaUkDxM5UD5C04FTTBTHGW7cZnMUwHKZcnwg7MzDoGO2JeA8ZrZZ5q1e8pE6SmsMwM7hSZFr2woy+Vpqwp16tN2X7yWpqRfTrfdvS3LfGuerpTDkyoTSGgaiJlhB9DyxVWH6nSP+qKJ+Fi3WLR/yI+mI8t2sotOo6ADYyGBHU6ZI9DjmdbioCoNPeBzIdASNOwkXgzz8sDZvj4QWS+w6YFh3I7NS4rSYStVD6MMRZXjtCpOiqjRv4hbHC/+op+KmoJiCJxAe04VoKAx73wrk+kLvO+1eM0VBJqpAEnxDb2xJw/iKV6YqU21Kdjt9DfHBqPHwWUGIN4O0efTDuj2jGqATp6iQJ5nGU/KGUkzs2Mxyw1XqT3dd0kBbMNzNyN+vpBxrVWvpCNmah1kHmw6TJNjh1bC3R1THmOYr23NJ9FSs5VAFABE2H3jzJwHT7eFi7HvRpkgktf0IERjbkK5JHWTjU4pGZzNdMutY1HBqaZ8ZYAeIgQBzHMe/LCXLZtnYw/w7+E26wThgnT8ZjmD16gJ0usTadU4zDZFtFWqZBO6ZaKAEnVcjf1M4r1bgWZudC+itf8AngzKZt6iXfQfkD0E2g4lSrX1EaxpA9Sf0xwxk06JqmHdn3ZVCvQK/wCYQR7zecOatNWUiRBHKx+mE4Ro+JgDt4R79cTZXJOfhqGOpj5nw74jKKbuyiIMvwmjRmp4ieWrb+9sbU+L5eofFCnaZI+gOCK2RWIk1IuJ2+QwOOzlPZUXf7wn6nz5eWG3J8sP0DauepNTs1PaATN/X64EpcKpVEBMOORB/KMErw9FtoWYuQoH0xpUqAchgW0sGITlAg8NKSDyIvy8r4gy6lSQyARyBP1JHTA2Zz3jhiQOv9sSZbtFSU6TTqOSd2eIHS3LFYptZQLQ74Xw5qtQKaiqhN2Yg6R/pUyxn++L9kuAcNRYOmo3NmnUZvssR6Y5/luL0tI0WZhMCWAPQyLHr9cFM7lp1i51WW/16YqtseRl8i18Uo8MSmwp01LnwiNdibTPliiV+CK6n7UK6ncgG/I3Pw7fLyxLxDv1GpRrkzyt+WKlmuL1xJIdRPMH5TtjKal7UBvyT5apX740yQGAktuI/ED0PLDd82VGpmZoETqsPKIGFHD+0RVbqs/i0jb+ht5YJGf0liKRUczoMRzOkiwPXCu7ugKhhleIHTK1CZvuQV5dcWThfEkZyzSECQTUYFdYI2nkQd8V/usu1EKuYglZAZSFWeQAA+pwFluEUlWTn1B1T4dvSCZGAtXGQ3QRms+NTXtqJkA9TgivmHc6WfWBy0wY22wZl8vlipmsjRuxWBe45xjStmkTVWpslapAU3A3JgmTE2i3yvjS1018JqXYCczTcBKjmm0EREFR0XkL8yDjKoooIaXJFhUNz0PQdLR74BIpOpavRUM5J1SFCieQQziGnw6hUuzVNQB8KncDnJBMx1thVLtikfDq1NnKhRquV1Gwi/OL+eC6/A+/a7qIEgiB7XPiHnhrkeyFGuupKT6QJZwSORN5tq6xg2r2VrZamNC60PNivsoAP1wzl2gqDKtU7MgDw1gXB6jSPIkGZ/qMFf4TUgaKgYgDUOXPrt6xhuf3edFVaqFoBJiLzYkCD9d8OKXBaRjRVcjoGEflhJaj7NsK3S72iL+sgFoPX4vXGDOlvgqNJPJjHy1QMWn/AAOkBfXH/wDQj8iBhLnuGUzBpIqDcEfeEwSb7g3PkZ5HG05OfBtouqBgVtPiksDLL5kmx9N8b16rTpgFvxEgSPSbxiA5cHWoKmLmTZvl64ho8RCKqtTCofhUiIO5Ig8/MTijTXIMDFHzndAd8QBMrLBegA8d55wMeZHhWZqkgVGpxeIYz0gqTc+Yi+HfC+L0N2U6gkFNS6WJEQATMwkyfxnzxXONgCq5XWqzyeIEGL9b9emKrPYXVDRMjVFtZP8AuP8ADHmEOYBquzkAljckgT5wMZg7V5F3LwC5HKCJebkmCdh6bbdcbVb2WZHKYidvKefTEGYzB2UeI2228rYFBYGDPn/D1P645km8iqhyufZBcSoHL4ieu8R/DA+XzxczTdmkbHp5xf5xhbms5BgTPMgx7ekYOyAVUlkViwFhEm/OIvGNtwONqLVWOhPENPiHP29+W+GC0nCyI9CTP8B74T0qACyFCzeF/U88MMizfE7soG0EEt6gjbyxCeMjomWnUMEqYOxkR74hr5PV0BP9X3n2jDXJ5g3ZW1QJ0kAH1tyxN/ieqNWkE/1y/q+JvUayw0If+mlZwXfwHlefW1pxJw/guXXNIzq70g0HUym20mANt4v74Y5kqTci52/W2BGktpVR63sOtrYvpa+MCuKI8xwjxVtFXugHYoECnUuyydQIEcsMsjSC09DNqYfeMSfPw8sL6mV0i7mfTbA2YWrH2bKRzDGP/IEQPU4M5Obqw1QdWrtqhKlMDneYt5eWPKVEkEnRWU7mQL9IvOA8t2bBMLLvH/66oMcytifqYGLQc1nBpHdEKNKjSxgAeEDT1JjY4otLywqwjLcHp/u9OKMa11mQAJkiAOREfXEVfhjn7gPqRhRxLta1akKVSnBSUMCImxPxSDbA7doqZBU0nuIkAfMXt64tsTVMzYXnMulM6XUi2qFAuJ32NuWFOZKkggAA7Aopj5jp1wwpmrWXUlJpA2UrDRb8UiT1GEfHqpoiW0yd1kEg9CMcco06iBlm4fQpmBTVdNjIEGbgltIgkjE2ayKOpDKjLIJBki20/wBc8Uns3xSo1aA4XncE2G4tbbyxacw8h1SrAdpYhQSJAFvFyjHQpxjiQbdGlXhNCRppUoNrbjyvjKvDjfu7WiJ/qMD5nPJSXTLMVEqQsXgX3N9xHnhSeKPTmKR1MZ5iehPL5Yi4tv4eAXQ/OcdLGpUamdQ0lzAGgpEECwbxTibtFTNNAy5ioUYSsuxCeG/P3wgpV80BNSETcDfp4dPK2Bf8RpspMVKgLEMoMnbkAIiOcYqtSnTM2GVM80JLlgBJBk6jEzf0nElKk7qrUarqrQNCiG8yWY7DoAfUYLHBctrQCozMwhKZ0yZGwFoMddsQf9LVVqFlp6CoFtasVUWkkNvO82wylHU4QKbMoLVogsWeqrQYZrQfQbe3viEdodT01NFqOhtw4BYxADSLrJBt88MDRq0UGtWRdlM+E+Q3A9MQZPhtNmPeJrQSe7VYMtzBiwm8c8FRaNXgEzmVNMhGUmRJPhv5kbe5xDwmhQbMFKiKdY8MzII2vsfYD3xpxPNxqWmIYGDqJsehm/tgrspxiqlRqcEV2ACMQB3ZvcagSQfTCtueHgSsm9L9n2aqozuyIs2eWMActOkEyT9MM/8A4xzQUq2Ypkc/AdvecXJM3mO+WmMwsMk6fCGmxFtO0A4HzHE8xSFIvXRWd9JnRtO48O/w/PFdpRRiuinU/wBlVRxqXMIQecMPLaB0xmLLxfNVBVIdySAB08/uwOeMwNsvIah4OWZnPoYAmTzIE9SSTtjWgrkfZqfEdxeeUk7cthjOydHK1GZ80HZVayAAqdj4ryd9vzxec4FqTVWFpL4VtGkC23r+eMtPolFLtlIThkEs6uW6hSfkIxLlcnVb4aVRiBt3ZJiRcxi2/usMikrLglfON/zw54EgpO87+Fd+psPUyMN6THpFOy+VdY1gpbYzbnsRjdUvO+L+e0+X1FWqKrLMhpFpgm4giRvglWy9Xwr3DMeumB5k4hLQbGpPhlFyLMDIME9BthgMvJmykXiB8xbfE3FUSmV7tVU3J0jlYD9cDZXO63gqD6X9zjklozUvkNVYBWzqawgI1sJCkEGPQfrhlQ4W3dd4oUS2mSZJO5AjoBfCzPZRKslhVJJOloI0X3CwBH1xYex+bod2KAaKlNKpDuIHifVJk6YvimloptZwBIrmdzkMdLG29hH5YFTOmD4vov8ADFm7TdmKS16jqxUMQY1DTeNrc/1wmzvZqmuk94w3kFt4E288dqgvBiPIcaqUdXdVChbeFUT8xiycN7XtCs+mFs7efKw64p1OlSNSpTLVE0nwufhi1j/HDTMUqWVIfU5BuVMsDH5b4dIDYZ2y4K5zHe5dNVOsgqyCIBO+5HO/vhHS4TmInu7b7r/HDqv25o91TWW8Mpqj4byJjnflgEdpaeqmDWY+AqbG7EiG/P54CcWCwvszQzHiTRpUgODYN0gspDj0vgPtNwCo2h6rAAAiWLMLmY1EkggCww5oZirSRmCsfs4liAHaxHPVNuXXCjNZarWIbv2QGToZeRiVktt/HCT/AKQ1jgB4f2Ir1ED0u6dTIDLUjy5gHDPK9kc3RDHRuNgymdp5/U4P4RUGVRkpT4vxGdNraRsN/fC3inFXLqtVmawRTMTJM2Fto+WFd1wNQv4lwmskFnWhpF13uPT5c8e0spp1s1YguVgaDcwCdLTzJFwOnTA/eOIDMWjb05XI6QPbGys9oOMoC0LeLVKq+BIJUzCsWbrz362GJKGSzOaGpaTAT4iPBJgTKiB9MMsjwai0ipAaeb6ZnaOWHb8KqUwTR7sgCGUoHNrWJ+Lruu+JOUU6QNpH2S4e2VrfapYkQQPECSBq7xhsOnmcG0+01KlXzLPRrMHUKCvdsxEmVmQDLSR5HCsZdD/3AZttlkH56r4i4g6qJFSoobZCiqAet1n69MZatcmfGBnR441TLhKgaqq1CVkKp0lzpnT4RpBHy54lpcWp6yJEnFZbLd4gSi7E1GGk7lzYbA+fT+bRuyGYpXGWefJSfexOKes+kJRXOKZeoMwxV0DPULqIJJ946ch53wfkNFQkVGLMpgFZiZtE7+hODV4U6EVKlGoNOxNN5B6hY+s4lrZgHWUqMrfDcCBHON4vvOIym30MkMhmnBWtqAqKI1sNhsA0GItv88Bccz61aFMEBe7XwGmxm5E2AIO0788V/J516fxVCzExBPreJ9P54e8GVSXrCA7GGZgdS8goEhQSdo5RMc96kvJrs8pDMuoZmcmLl1uYtz+XtjMeVePMjEGogv8Aiv6m1j5Y8w61Jef8GtC3g3ZV6CEMpdncQAraQPMxb+r4anvKalTRpxvGt4+WuN/LFVTL5hCzgkLoYwOTbgefqMB8S4pXK0CarhnU6oY/iIFvbHUpKrTETLVU7QsqnwqhWPFo1C8REvNpE7YN4dxSvTqB2cMp5BPcW9fPFfyCnwvqkSBEkzbqYvHlh2cyA6rpMEb+fnhY6tjIU8Sziu7u1S7ahHd2AY6jsAbMJEk9MRZbJNUqVaoVXFVChi1zF/HJ3X67jENPKkE1Ky2+6p5DqwGLDlcrTKqWVkBEwpjTPM8vaMKtTNLIUrKBn8oyuUB2tBPP0k4J7P6UqprpuCxgs0qAN9oB5Rvi7VsurU9DV67pNqbXE8otO/TAtHIowNcq3cp4COciV2f7wJNgR9MZz6aYYp2Ou8CBdJ8JuBJYAT+o88H8M4blgxqKvekqwNM1DEEEMNMEEXnFap5iiUUKxCx8LC55XiRb1xs2bpCftKhMWgRF5Pxb+g2xzqEt1oeyx9oeI95UkrCkLAkG8Dp0jnip5viwpuwY1Hk/e0nTaSFO4sQMeZrjI0MqO45/HB8xAF8WvJ8M4dWZH198zAmCCANp1iAoIkb4tDf2DkoicT7xj3dB6jE8izXPIhRERGHj8Mz7qGfRl0/C5ALWkiGmbDbHQabUUSaZRVmJBET64S9sqNV6K91TFUzEFdUhrSPONj54aXAdtFNztPLUQAdWYdjqIEKkxFoUWiOfLEGQ4v3RBRaamDYIJHTxMC0+hxNnAKjxXoGnoEAU5mRa87iegGAcnl0Pi1ttyotA23M29frhOeROy+fs84Y2ap1DWdnWXC6rwSACwJ5jUI98IOJcT/d2NNwdaGGgHFm7HdpKeRoCjVFQkszeFCd4IPXYYrXazPd/mqtSipdW0sAykW0qCYMHecOqSofgCPaYDdH+WI6/HUqaQEYmQRbnPr1wLWDEsuhiVEwAZ+XTHlPWFFQ0zAOwG/opvtF8HBrM4vVqBwEIuJAibncYXvWrSRrIjyjBubTvCGqeABbqzeI3MDoJwx7OdmqWbrhgHhPiM2Hpzkkfn0wqkuBXlm/BKIp11NUkxS8StuWO7QRty3EfnYK+eAcPSIEAhgYgi1xzHT5Ym7X9lUppTq0raTDCZ0k7WOwYWjrGKwwODKN4YRpna1NxIZ58iI9CCNtv5YrPaGurQWNlFlgjUeckE4YZHMlG8Q8JscCcWNKoYUNpcSCY5cx0N+eJrSjHgDVot37Na+UooMxXLGs0hSKbFKazp8JUEFjFz0t1nolLtblCAe/UTtqlZ/5AY4xkOLGiVpJpKTpF4MG5Zp57nbnviw/4iraVJG50iR4uvIH6/LDac01xQEXztD21oZegXWolRzZFVg0nqYNgOfyxxqpUGYeoK0qKh1d4BEOTyGxBvI6cwYxL2n4ggdUKkFbQBG9/Ow9cDZPNupACgDUCS4YyJFwVttht0exXLoRZ3iPduyGGKErq6wY9YxjVK50Kr6QfENLRBN/F1JEWM9MFVeHA1maUZWczJE3J287+0YMHAwX1954Ry2JtHI77Y5pTgngSvBDwjgOpCauYNM6jADbiAJNus+wGMwzAbkq/MfXzxmI+tMOBdU4uxqaaZmDB+K3qDAJxpxHMLVCp3dlYSxBBWTMjyN8IalalVqSq1WborAk8ttLH64sHDeD5vR9lkamkmZqEj6syY6fScVhmVjXv1UazptOi9vX5DE2URj9oYiL3jV0GpoAHWN8bUuzWcdRrq5ahB2sxA6yCxnlA+eIeJcPTJFWrVjmajXXwEKB1JZiSem2AoxXZWqBRwsvW76o4KKfhWY5QCxAUjyEzhp+8FjAk9bYq1ShVzDgpVBDT4QQkReCsgGx354vvBqKCjOYKlogoqmy7Eli0SR0/t0Q8ATBOF0CXNRhCpIQHmfvPf5D3wxyPAxmdbtqWmx1KBYOwEd4R02jrAwPl8wM2/gK90TvrAlZ2E8zti35V10jT8MWxZRNfg5TmOHPQq1ab7SDadzeQB902x4+Ug3Xl88XntPwE1jqDAMAACRy6Hre498Vul2Uc1e7fMNZZ8Cgc9rzbEJQe7AVwJtB9PyxNw/PpQqidJk/CfO2/I8sWSj2KoD4i7/6mP5LAx6OztNKNRUWmKh1BWiYna5vbDJNZMR0csc3TZah0KCTTSiVQDb7pFzzgHczh+K6CiaDHwhAo0m4AAAGoc7X333xR/wBzqZZRVqsraoXRBAB3BLTuDzxtS4/XBYF1IBv4RyMfdjENT1NSW2zRqI2PZkd5PfP3czpPxek7RibiGWCvCatMCAWJtytMH388CV+LVVmVQpybrYWsx5k/8cb0OJVcwwpJQ1VBtDE2Plp/XrhlBrkparBqMuyzoIE7gqCp2vpI3tuMHZjguaNKab0KoO692o8hBYbiY5Y0fheakqSiwSLRuLc56YY8GFSgrBmV2JmTNuURh3TYCrZ7hXEKdPQ+XqKgMwtOYPrTBMfTCzMcYzfeQDURhtpQKwneCqhp9N8dePaetf4F57E8o/F5YhbtG8gs4PkVWPe0x74NAOXn9m/EKzFmpkM12NRxN7yTJkz5k3x1rsn2YGVoimQJAGojm0cvIYFzPaqq70lpJTXxfau07QY0i33om+30arxap/8AWH81JX/2WPrgrAKJauQpVu/pm+oKH6qYlSOUjf2xx/tHXOWrtRdSWU3I2M7Eeov747KmcudKb7y38Accx/aJlSM01Zl8LlEUmxmAv57YLMyo1uLkgnTF4jzvziOWAczUaAZ8anwgGwB3EdI/LFp7OcEaqzvXTucvTMO5kmZgAAA3JPtg/inDKVB9dKKlB5KOOYBgiSPiU2waxYvJVuEU62ohkOwIqNZR5SbXOLFQ4SSYasltgBqGo7Qwt6nljWrx6gHWmuXq1HNhNRQD12UmPfEpyRLixptuqg7TYEM0nEJ6N5NgWcdXuhrQpVZbnckDbbpvfAFDvXEhYEbm3mOfTDlMhTWBG21zv1tz88SPTVRZQLjl54MdJpUxRImRN2Z1A/yDbr5T/V8ZRFNJILELynaOvr0w54hw/vUIU+L7sfl6HAPCOzFZabO9NqR1eJ38SmbadF7nr9MSlovyLTfApzOY1NqFRxP4dvpjMMMt2Mq6b1VHoCR9SMZgeizbWM892pp0KQKVZIMd2kDfnaIGENTt3qmUYz/m/O2KfntIqNonTMrIggG8R5YxamKQ0I1nI1ssTdpnklQV9WJA6WiPfC7OZ5q7l6hlrC1thG2Ag8Y2QiYnFowjHhGDMq+j4ZE7wb/PkcWoNrWTVqaXBIBLQDAA8QkjnMAgztisZOhq5x5/0Di0UeDVNCqHpWsPtVBve0kY0ophRvkqhyyU1pVqdXQGka+7ViTIDI6l5XaRAPOMOMrxzNUiBCPT3YoQ8DclSpnSLgAqD+tWrcBrySQLbfaUz/6ucBVcoyxqABBjkfyOGVhv5HWzxdHplgYiJBsfl0viuZ7tOoZ11gLo8JBHxfxxQOcyZsNW9vKcQVMuLkEj6YO4BZ8h2tPdUTVdtdMePnrJHlbfriM9tgoKopaZMkhYn54pxbrhjwXgLZmoFDaQbTBMey3+WBvowXkOJFxTy7sNOqS7FmJO0sbnboMOs9wKplwXgtTJIUgC9iQRpYnlMMF2574t/ZL9neSpMHbNd9VUzphVE9NB8f1GLdxbgaOgkKhBkMCUI5bsGHzxN1djqJzbhwoIA9fvBTBAbQASJtJ1EQPMSb7Y6fwnjPDqNKaVWiiWklgDJ21avFy54pvF+Aju2y1Ng5aCzuVDC8WgCbCeQMbzbFY4tw1KdIr3lMuOZAUkCQBIY8icaE1ILVFpzXaCiXYo5ca22U/iJsSAMDP2hU7L/wAiB+U4o1LOEsIYDe09cP8As9wAv4qm3IT9TH5YDkoKzK5Oh7w/OPVBbTCjYyZPn6f3w+4LRpvMgSPukCI6zviLL5YLN4iIHXr5YF7tqTB1MCZA6eXpiS1c5KuGCy5evTFQ0lXQ6jULAal6qRuJscSZypUDIVUMsw4+8J2YSYgcxv0xrw/NLVUMIkWPVf5HBtQCJMADcmw+Zx1EQTO0dSwrlGFww6jqOY5EHA2e4YldNFVQwkG4mCLgieYOBM52vydKR3yuRbTT8Z9PDIHucIc7+0v/AOmh/uqtH/ik/mMAw97S8ZoZPJqtSjrR2gpIEx4i0mZMib3xKKGXr5BlFM0kSWQNuD8Uj1JNuhxUaOeHET3eazCIEK1AiKgQ8tLFwzcyCAwthnRStRrnKBRWSsgNphJap4w2nSDpU2sLKJwbxRvmLMnwnL0tVRiFapqVW0kgQAsyLC7DeMb9n+B06dPQuYFZlfWviEiFUERJt4Z98WXi2VyLUwtqLLqAFSo1IjzGsENJVfY+2EeR4fTplm7ynVOkwUqK6oSDOo202PPGTwCslb/xUTZCY62/Kcb06rEayg0A3WfPbV/LAHFMhUohS6jxN4SHQyYuPCx5YsfZfJgoHzBcUpuiiZ9fvRtsMZPyCslq7L5PvgW7o01t4jHi9DMn12w47TZEfuVRVEaQGEeRBnE+S7Q5UgBKqKALA+GPZowZmQtWk6ghgykWIO4jlhdqSwUuzjD6gdxjME1aFzjMLvYu1HJ8tlO9VgsalMxzI2MdbxbA4YiVO4tjzK5go2oWIwRXHeuWED+ufU+flh838hKIdXI4lDXHpgihwgtebdcMcjwkalh03AuA3zHPDUa0GcG4MxK/a0YPIvB+TBR9cN85wevJfQxW8aSH+iE4mqZesBHc5d5H/wBa7bTFLxgcuWK5xLIPp7w0lRQYJQPA53LEx88KbghzisG8cyb3F/ljUPAt1xpSybsbKY9PT3xN+6GLkCTF+vpg0LZ6r2PPljao8CB/V8HJw0KqnvKcHaCS0xMQoJFsNsj2Mr1ACVJ1SPhM9Z0kggedsGglTyvBnqPAhuekbn9Pri4dneCtRhqnhcn4Q3iAuIseeCj2JrZXu60qTNgDJF4uEBtPSdji6rwAVVVq2Wd3F9S6lBMc40tHkR13xKUbVDxXYi7x9XiXWDIPM8o6m/TEWYoMv2gXU5GkLMrTX7xAmJawMKbYsj8IRCDASCJ/CLb6TMRbb13wg4xlszp+yplgJAII3t4onbyxFaTi8MaxR2n/AHhkDPSNEqNpMMosAAIHtHPCPJ8CesgqCoiKSQZgMn+tXZSLQR1BkYL/AOjOIVx4pUTbW+17wom1piMWTgXZ7ucxpq03zNSmFKu9kE9KrMFUAj4fE1vhiMWjHyK2VWr2do0qlL7Z6gaWqmmusU1sAZXe8g6Qbc8FU+KZhswgytWr3AhRqUXUdVafpfbHTMnw3MI1XvnpsGhgtNAopAT4S8CREHUYmdhhbxTjKZZabuoOtiFpg+KDYDRME8zq298M4qwrgXjitZRLKjxfbSfpbEy8aVrOhW3WZn1jDfN8M/eqIPdijUm2tQSB0Bn6g4XVeztYTChvMT+QBxFwj4KKT8iV+PVVqsn7yuWWCVK0C7FbwSSxAMCYAxV+0/E9TnXVerYMveTEdQpNhbG3G+GZgVqqmjXVCWGpqTxEmILLEemN8j2d1GlrpOxBKEQYgkGSBDaRJ5YpxGxF8ToA4SlbMVEp0UdgW8RRSdI53sAd4BIk4uPFeHcOpUxSanmu/PNmCkchIErBOwjEfDOxxSkv7t3wdjNTXqpinEw2rUpaPwjcHzw64T+yUswq186ap1ahoW07/fLfIyBh9yawCUJRdMScK7I1XWoBoFHWPia6iZCnSIkDe/8ADF1TNUKKjLZdiXIAfS5UiwEyBp1bGJBjD3N5aqi6aLUSIv3og6vxSgj204S8N7IfaB8xmtbKdQSlpprO4JI8RPpA8sZYVGZtxDjqUqfd5fW9RzYLRLR1lTYeU2GFHFaiUqVOpUNWkx/7iKVAT/NpW2q2wEXMxiwcb7TtRrIlMGoCT4EQuzQJMHUIvheez1PM/bVi1BypEFlYpMSBq1LELzE3OF3eA0V2pmMu9Sk/f1KuhpCtRlib2kODsBtM/TFk4zUAhlUjWAxkaTtEkNt4VHyGIMx2oyWWCtSpmqxuSABB9IhSTfwgYpXaTi/73mmqgtTUhRpBvYdR16YlLViuWbgb0qdcsxSqI1EhDBtPRhG3TEOYoi7EabwWBiPIRznCTLZs0mBFR7iNLHWD5+IFpA6EemGfF+KnuvsQKuzWBUllYStxq1RcA2Me2I6n4lJYQCavQqiNFLvFIkMHA8v0xmFv/X+WTwmxFiKjnUD/ALTpj0xmOf8AiNd/y/p+4fhORg4O4cGLBV3YgDbc2G+A1pmcPOz2RD1VDIzqLkKGk9BKXEnnj2CbZd+Gfs6sDmHdjzRDAHuR+mLNk+zFCjGijpaI1btfzbDnK5ZyAQCDAJ6i2xJwSivPMnzE4WxlFIpdQMtYA93DAkKBJWGganU+RJEcxtvhqe81EimrBkGhN9RPU7A258ueHz8DDtqajTLHc6RJ9Tian2aQsGI0sLyhIPvHpgWGhI2SLJ/2qamZ3gyNx4d9sTUKMeFgpEAagASsAXYnrf6Ye1+CSxKmJ5cvlynCevw8U2PgWT63/PAsNAnE8mXoOtE6ax2qBRHQahB1dYj5YQ5upxXQtClVpkQNdTQEg9C0ksP9uLUqWjn15TjZx4bRJva8fPBtozSYnygfKAO1HvGVJeoawvAncrMTEAKLYb//ACFRzCmlSR/hlmAMDaRNt9pn2wPVKTDTMRB/htiKpwkNTcU3JYggSbTyJi9j0wtsbHZMc0abMVQ1iPCCX8A5lT3nwEem2DqBDnWW8TDxBWkA2tcbeYAxRKHZDMVH/wDys22k3IoiJ8iYGGfFeCUsvTD5VW72mS92eanhZdLMdwdU7WjbAbYW1wkWzNcTpUiFdwpaBz52EgAnC7juTzb1AaBoED4ajS3di0qFAAJkTJ54pS5viVePBTpQIDtGoDbf4zbmZxbuzNB6Kaa1Y1GOwCwqf8RPqTgRcuxXXQv7UZip3tND8QUkmlrlg1mEEkhTfwyRfHtLggo6qqUxTqAzqrvqKqzT4VJImA2xmSJwwfiVN3ip3VONQJ78K638LQxB0ld999rYq9TNRq8cyTphifCAABbmTJ5jGm/Tdt4Gc4yik1wXXIdpab6pmmANXjK3FgYCkm0j54AzvbNqTPop94B8EHTJ9/F1mAeWKZmqwXS6yRzvEWNjYmxHvHngWvxMgK6m8iNJm/5yN564hLXz8JNvsuPCe3/EatTQtPK00WCzVXIhSdgBJJPIAYa8S7MVcxUeo2aKhxYLT0xzHxNMCwtBPlis9jOJ99mkLNLOSRsW1Qbhj903P054v/E8wiIe89CD5/XliqncbZk7GGRzVTQq1GUsBBKiNRAubnnvGMakqmwkn3j545k3a6pTdfGFVBp6newFuQ/M4tPDu1yjKJUqHxNrgkjxFb2jYchPviUddSdUMmOeL8ZTLqpYC5iBvHX2xPS4xRN1qbDUZsFG1ycc14/xzvnV1DMIErYlZHi25A9MCLVOkBRYGwtA57e++EX4ipPwBsuXavtOrLoosCDuwmZ9wLRzBxQ34wiggqzDaQ0nc8onf88Fs8yN7dP1Hn7YAzHClqgLMNJIfcAiSARzFzMR7YhOe95A2RPmi7AxC8mbceVjM7b9cTNSOkgsLjpf5CZgf2xvxLMqtNoJHPUoBHlt57+mF2V46GQFmAYbruZ2v64Vp9C2HU+zdYADUvxABT8UEMZgiPumelsHZXgjrXUVY0nUSVsGC3Kyd9osbH5YL4Q1QORWDEaQx1HVuJVL7GbxuCBbFgpU6UghbKIDECx9RN736xynHJPXawOooj4fkEKmKdIjUY1EW2sNRmBjMarnAJvz5nfGYht8htHNOD9mlr1IhdZTUUZ9MA7NEEgdLHHROGZOhlk0IgmOvxHzO5wG6yzEQJO+kSI6EfrOJw6nzx9VyTiqHWT4vpEBI6gG3z54PpcY2kROK9RR38KADz3wyOSVFGsyfeT+kYWkPbLFTzykAi/niDOcRC7ib4TtniqwoAwJ+9y0tfA2hsOrcZcm3hHlgc1T6+ZP8ceLUBmBj1FJ3gD1/nhuABGRyZqG8qPzw1/wZYhWI898CZbiACwpsLfywi4v2uqU3UAKUcwDIF9iCCbR1PXE5ToI1zfDihudXvheaMnVqI9J/TAOY7W0xp7wMSwJH4bGBBG8g8uh6YU5vjzGpoNlJvfaDA98JLVisAeB5VzbKZUkjmDf+c4xuJNAlInafkZwtr8Y/dwn3gxvJut5G3+WfL9Scvxag0yzowvpMGx2Mb/2xnqJOrCmgylRQm4QczF8EU84imBcD2H8cVTjGZAc6KiupXkCCDtaecxb364X0+IVNPiaG5AmLSLydsTet4QNyHXabO6tLU6aiJJIW97e/Pa84RZwBxALalmI5bdf74GzOZYXMhhJnkD0n15bXxlOo5AIBuNwYm+/kPXoN745tSbm7ZNkFRtIXcuPEQv3ouQfPSDiWhWpACIYiGuCRaTEAjpHyxvU+A6QwZrbSRFz6iPzwJSqgKAGuNrmN7ExMk2ufrheUbo1yueetUZ6ehIJ1KQ1hIJO8g6l+GMWPM9oTVy4R31u1xfYKACpPKOQ9b4pYybpmdboaiTdtKtewBKkzAsdX1wfmKCKykFyQCWY8xIjlEAD6jFJPpBTCRRUlV+MjxG8edyfu+mGAcJTCpdT4iJsSf7Ae2ENLiYCwo1FpmST+ewi9sRZqoA8q3K6wfmCDuI9bc8S2O8mss+XKIJkbcunz/q5xjZ8HbnsY5dDbqMVqpnRAv8AWPb0NojbEFTMuFYK3hABkTbnHX+2H9Js1lkq5uHEg6T94WiSAPa5EH+WJHBIswHWSL26GLzMcrYqycQZVB1faLHhF7b3i3mZvb1xNQ4szySp8iJtzN+vP0wr05IFltyXAwy6SSQzTAgX3+XKPLEdbgSgk06SypI0iBY2mfIXjAnBs85QFtW4Gq/lbqD5g88Wqjl7ABSoJmOoJ8uvM4jObi6GSTQHQSrUYM7MhAkTHpBUWmIv5YbZXJ1WBFyAJLKDZj7EQZn9YxlCjCncDl+I3kj6DGvgmWny6zET0GI3F9DUe5SkCviFwYPh/kcZgM16CeFw8jnCtI3BJeTMW9vXGYaLwDHkXCuWMCSSfXDbI5JgssP9o/j+mGuX4XoFhoHktz/uOK52qztSjGhiZ2J5MLiYx705bVZlgsB4iVWEAVugwkXiVQ1gtTSpJ3Jnl/EfXFbq8aZTrLN9oCGSTY8jPO9xgXP8SaqFImQBzm4id+pGOWWtRrRZc/x4qTAtsCQbwYOF9DjjhtZMqhBI/FJuB5xhG2Y1IZJlYgeV5H1wPTzLKXU31iD0v/b54g9STdtgs63Rz6vTLKCAOvSA0j2OKtxHjTlyEMJsZ2PMgecYXcJ4/wB1QakF1Ndr7nkBHoIwHW4iQjWgOZ2AiOe9ryPlh9TXtUGxnwbjpojWSxUk/ZiwHmSbyRy8sLuL8SV6haLGGIO2877kkxiuZjOXddQOsC46X3H8MRDNkAs0EqPB5yf0HXywqhJ4vAo2r1mVdKsBYFApmOd7e2MOdGkNYkCW5+IwBE7xc38+llBzMmmABJMg+thz6jb5b4sSdnhTqU1qVFlwZKH4IVjcGL2Gxi554dxVZDVkWb4g1Sn5iI1GDYybG0Ta3XAudz5V4aOV5gMp3+vnyjE6V+7A8Zci9/FYmxBABi/rvhbWzZF/jNSZmFAueYvz8gZxKMciDrJcRBde8UmmsBivMevy23vg2pxCmsqqjW4EEAwoGozLNJDeEwRIg3xXMjmgzFDCruY2Hlh+roviJuFgdYnr0ifnic1tkMK69fmbMTcsR6GAeW9uXOcYubLWpq3qLsAOZg7X+vzhzU1FqOGUBALGxJJEKJO19x52xJTyiBCoJ1QTECCbc95vy5TijVKxSTNZg0lTUvhddSMrG4Jgwbi0Gx6YFfiiqZkCSTtfcjTOw2G/I+WDs3ku8ChWVgDpaIsFAtfr5Dl74reeYLUIZZ/y3AvtB8sHTSlgPVFgyvGyVJ064IBgRFrbHrzO2Iq9F66+GUWZYkNBU8h4r7dOmB819nTjQU1Qe7liSSbmDyG94vt5E1M93dFWQeGdJuCQwGoiVJ5HkYvhWqzFAJ/8LpUkFjpEm955yTY2+mNWypPgCwhiTaw5xEjnvvY4CqcSWrUWOoERM2N7c55+ZOGJphG1GRLegFh8wSBvJwkty9wRdlOHHVoVXq6pA2kbm0xsFnrt1w7pZNVoVtKszIL6QJAJJeBsWVVxNwl5rUYaC1xNgSphgCPvACYi8++LPm6AhhuagImb9APM+K3lEnbEdTWlYaOU8MXV3yqkErCLzEOjEfLl0xYv8NUNoTSmoAaSLSVHnJ59MO6nBlpPpSmqCmrxFishefMGDaRsv4cHZEWgj7qGeYtcGAdvLBnrb3gHZrwDhPcTqOsC4Vo8JJvBCjcRv0w+pov3dheJuDsd+XL2GAMudJaDc3AnYbTG/Lr0xAMwBMWXw29TF59JxBzvI10M9YErJsw+vTAmZzAAlj11BiLxsfQ9B1OIdRfqpmT/AJdN9UjluffAOeps9M7kG6nmf5x7YVIDkavxFSZLp/yIjy2x7hE3Dnm2kRa5j6EYzFVxwT3M7VT5459+0FR4/wDTPve/rjMZj39Tgq+Cj8ZHjX0H6Y8pi49MZjMcOsKe1vi9v1wPUXxH+ueMxmJQ5MHcPFm9cacT+D3H54zGYEvegiTMIAVgAfFt7YyogASALg/+2MxmO1ff6mQLX+I+W3la2LDmTKUZvc7/AOuP1PzOPMZhNToJjoA1WALIY+bYRZ43H+hfyGPcZjaXJnyw7g6gzI+5/HBnGLd1Fvsxt/uxmMxKXvf30ZcEXHqYAsAPBT2tukn64xL5eTcgiD0tjMZgR9i+ojNcrTH2dhcgbcte2I2pjvVsPCXK2+EhxBHQjGYzDL3P8xo9/fgV1KhLOxJJJkkm5PUnrh9wYeCmORqVZHXw08e4zDavs+/AAzIZdRXrQq2pgiwsdSiR5xbAdM6s0wNwEaAbxtjMZjmXf0/0ZFr7PINb2Hx/mqz88WDuxAED4jy8hjMZjkfu/sFmldBqFvu4BRRrf/T+QIGMxmA+QE+VPiHofzGPa6CHECzAe07Y8xmJ9BNMmPsq3rTHsSSR6SB8hicoAy2FlJHlc4zGYquPy/6BFVdr48xmMx0Lgkf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parcangrouse.com/images/coverack_from_ai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0"/>
            <a:ext cx="5476294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9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5000" dirty="0" smtClean="0"/>
              <a:t>WHY DID HOLBECK HALL FALL INTO THE SEA??</a:t>
            </a:r>
            <a:endParaRPr lang="en-CA" sz="5000" dirty="0"/>
          </a:p>
          <a:p>
            <a:pPr marL="0" indent="0" algn="ctr">
              <a:buNone/>
            </a:pPr>
            <a:r>
              <a:rPr lang="en-CA" sz="2600" i="1" dirty="0" smtClean="0"/>
              <a:t>From the 3-5</a:t>
            </a:r>
            <a:r>
              <a:rPr lang="en-CA" sz="2600" i="1" baseline="30000" dirty="0" smtClean="0"/>
              <a:t>th</a:t>
            </a:r>
            <a:r>
              <a:rPr lang="en-CA" sz="2600" i="1" dirty="0" smtClean="0"/>
              <a:t> of June 1993, the </a:t>
            </a:r>
            <a:r>
              <a:rPr lang="en-CA" sz="2600" i="1" dirty="0" err="1" smtClean="0"/>
              <a:t>Holbeck</a:t>
            </a:r>
            <a:r>
              <a:rPr lang="en-CA" sz="2600" i="1" dirty="0" smtClean="0"/>
              <a:t> Hall Hotel fell from a cliff in a landslide into the open ocean. Over 70 metres of the cliff was removed and over 1 million tonnes of dirt was involved in the landslide….. How did this happen??</a:t>
            </a:r>
            <a:endParaRPr lang="en-CA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663002"/>
            <a:ext cx="6463654" cy="494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3663002"/>
            <a:ext cx="4565043" cy="304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5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99" y="228600"/>
            <a:ext cx="8229600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000" dirty="0" smtClean="0">
                <a:solidFill>
                  <a:srgbClr val="FF0000"/>
                </a:solidFill>
              </a:rPr>
              <a:t>You have been called to the scene by the city council who is being sued by the owners of </a:t>
            </a:r>
            <a:r>
              <a:rPr lang="en-CA" sz="3000" dirty="0" err="1" smtClean="0">
                <a:solidFill>
                  <a:srgbClr val="FF0000"/>
                </a:solidFill>
              </a:rPr>
              <a:t>Holbeck</a:t>
            </a:r>
            <a:r>
              <a:rPr lang="en-CA" sz="3000" dirty="0" smtClean="0">
                <a:solidFill>
                  <a:srgbClr val="FF0000"/>
                </a:solidFill>
              </a:rPr>
              <a:t> Hall for damages for not preventing the landslide.</a:t>
            </a:r>
          </a:p>
          <a:p>
            <a:pPr marL="0" indent="0" algn="ctr">
              <a:buNone/>
            </a:pPr>
            <a:endParaRPr lang="en-CA" sz="3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sz="3000" dirty="0" smtClean="0">
                <a:solidFill>
                  <a:schemeClr val="accent1"/>
                </a:solidFill>
              </a:rPr>
              <a:t>You are to investigate the occurrence and decide whether the city should settle with the owners or go ahead with the lawsuit and meet them in court.</a:t>
            </a:r>
            <a:r>
              <a:rPr lang="en-CA" sz="3000" dirty="0" smtClean="0">
                <a:solidFill>
                  <a:srgbClr val="FF0000"/>
                </a:solidFill>
              </a:rPr>
              <a:t> </a:t>
            </a:r>
            <a:endParaRPr lang="en-CA" sz="3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49" y="3962400"/>
            <a:ext cx="4123899" cy="27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915400" cy="5745163"/>
          </a:xfrm>
        </p:spPr>
        <p:txBody>
          <a:bodyPr/>
          <a:lstStyle/>
          <a:p>
            <a:pPr algn="ctr"/>
            <a:r>
              <a:rPr lang="en-CA" dirty="0" smtClean="0"/>
              <a:t>Before collecting evidence record and remember the difference between CAUSE and EFFECT:</a:t>
            </a:r>
          </a:p>
          <a:p>
            <a:pPr algn="ctr"/>
            <a:endParaRPr lang="en-CA" dirty="0" smtClean="0"/>
          </a:p>
          <a:p>
            <a:pPr marL="0" indent="0" algn="ctr">
              <a:buNone/>
            </a:pPr>
            <a:r>
              <a:rPr lang="en-CA" dirty="0" smtClean="0">
                <a:solidFill>
                  <a:srgbClr val="FF0000"/>
                </a:solidFill>
              </a:rPr>
              <a:t>CAUSE: </a:t>
            </a:r>
            <a:r>
              <a:rPr lang="en-CA" sz="3000" dirty="0" smtClean="0"/>
              <a:t>the person or thing that leads to an action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>
                <a:solidFill>
                  <a:schemeClr val="accent1"/>
                </a:solidFill>
              </a:rPr>
              <a:t>EFFECT: </a:t>
            </a:r>
            <a:r>
              <a:rPr lang="en-CA" dirty="0" smtClean="0"/>
              <a:t>the result of that action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YOU are trying to determine </a:t>
            </a:r>
            <a:r>
              <a:rPr lang="en-CA" dirty="0">
                <a:solidFill>
                  <a:srgbClr val="FF0000"/>
                </a:solidFill>
              </a:rPr>
              <a:t>THE CAUSE </a:t>
            </a:r>
            <a:r>
              <a:rPr lang="en-CA" dirty="0"/>
              <a:t>of the landslide and who is at fault…</a:t>
            </a:r>
          </a:p>
          <a:p>
            <a:pPr marL="0" indent="0" algn="ctr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68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5592763"/>
          </a:xfrm>
        </p:spPr>
        <p:txBody>
          <a:bodyPr>
            <a:normAutofit fontScale="85000" lnSpcReduction="10000"/>
          </a:bodyPr>
          <a:lstStyle/>
          <a:p>
            <a:pPr marL="514350" indent="-514350" algn="ctr">
              <a:buAutoNum type="arabicParenR"/>
            </a:pPr>
            <a:r>
              <a:rPr lang="en-CA" dirty="0" smtClean="0"/>
              <a:t>SORT the statements into groups of similar information</a:t>
            </a:r>
          </a:p>
          <a:p>
            <a:pPr marL="514350" indent="-514350" algn="ctr">
              <a:buAutoNum type="arabicParenR"/>
            </a:pPr>
            <a:endParaRPr lang="en-CA" dirty="0"/>
          </a:p>
          <a:p>
            <a:pPr marL="514350" indent="-514350" algn="ctr">
              <a:buAutoNum type="arabicParenR"/>
            </a:pPr>
            <a:r>
              <a:rPr lang="en-CA" dirty="0" smtClean="0"/>
              <a:t>Create LINKS between statements that go together to try and explain why something happened</a:t>
            </a:r>
          </a:p>
          <a:p>
            <a:pPr marL="514350" indent="-514350" algn="ctr">
              <a:buAutoNum type="arabicParenR"/>
            </a:pPr>
            <a:endParaRPr lang="en-CA" dirty="0"/>
          </a:p>
          <a:p>
            <a:pPr marL="514350" indent="-514350" algn="ctr">
              <a:buAutoNum type="arabicParenR"/>
            </a:pPr>
            <a:r>
              <a:rPr lang="en-CA" dirty="0" smtClean="0"/>
              <a:t>Produce a MIND MAP to show the reasons why </a:t>
            </a:r>
            <a:r>
              <a:rPr lang="en-CA" dirty="0" err="1" smtClean="0"/>
              <a:t>Holbeck</a:t>
            </a:r>
            <a:r>
              <a:rPr lang="en-CA" dirty="0" smtClean="0"/>
              <a:t> Hall fell into the sea</a:t>
            </a:r>
          </a:p>
          <a:p>
            <a:pPr marL="514350" indent="-514350" algn="ctr">
              <a:buAutoNum type="arabicParenR"/>
            </a:pPr>
            <a:endParaRPr lang="en-CA" dirty="0"/>
          </a:p>
          <a:p>
            <a:pPr marL="514350" indent="-514350" algn="ctr">
              <a:buAutoNum type="arabicParenR"/>
            </a:pPr>
            <a:r>
              <a:rPr lang="en-CA" dirty="0" smtClean="0"/>
              <a:t>Write a CLEAR CONCLUSION (short paragraph) on your findings and decide whether the city should SETTLE (because they were at fault) or GO TO COURT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24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514600"/>
            <a:ext cx="2362200" cy="18288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Factors affecting the coastline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493" y="2142767"/>
            <a:ext cx="2362200" cy="18288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Factors affecting the coastline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4038600"/>
            <a:ext cx="4381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WEATHER AND CLIMATE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Wind strength and direction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Rainfall and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Storms and surges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Climate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3505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Physical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Geology and relief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River sediment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Ecosystems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76900" y="3330714"/>
            <a:ext cx="3657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HUMAN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Settlement (where people live)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Coastal management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33400"/>
            <a:ext cx="3276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Physical processes (waves)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Changes in sea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Water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ecosystems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52900" y="5984289"/>
            <a:ext cx="48387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Referring to each of these 4 areas, what factors affect the coastline of Grand Bahama?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307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NEW UNIT: COASTAL ENVIRONMENTS Factors Affecting the Coastline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understand factors affecting the coastline</dc:title>
  <dc:creator>Julie Shepherd</dc:creator>
  <cp:lastModifiedBy>Nicole St.Pierre</cp:lastModifiedBy>
  <cp:revision>4</cp:revision>
  <dcterms:created xsi:type="dcterms:W3CDTF">2014-03-25T15:03:58Z</dcterms:created>
  <dcterms:modified xsi:type="dcterms:W3CDTF">2016-04-14T00:04:20Z</dcterms:modified>
</cp:coreProperties>
</file>