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1" r:id="rId2"/>
    <p:sldId id="278" r:id="rId3"/>
    <p:sldId id="262" r:id="rId4"/>
    <p:sldId id="268" r:id="rId5"/>
    <p:sldId id="266" r:id="rId6"/>
    <p:sldId id="265" r:id="rId7"/>
    <p:sldId id="267" r:id="rId8"/>
    <p:sldId id="269" r:id="rId9"/>
    <p:sldId id="276" r:id="rId10"/>
    <p:sldId id="277" r:id="rId11"/>
    <p:sldId id="260" r:id="rId12"/>
    <p:sldId id="257" r:id="rId13"/>
    <p:sldId id="270" r:id="rId14"/>
    <p:sldId id="271" r:id="rId15"/>
    <p:sldId id="280" r:id="rId16"/>
    <p:sldId id="275" r:id="rId17"/>
    <p:sldId id="264" r:id="rId18"/>
    <p:sldId id="263" r:id="rId19"/>
    <p:sldId id="279" r:id="rId20"/>
    <p:sldId id="274" r:id="rId2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91"/>
    <p:restoredTop sz="92818"/>
  </p:normalViewPr>
  <p:slideViewPr>
    <p:cSldViewPr>
      <p:cViewPr varScale="1">
        <p:scale>
          <a:sx n="119" d="100"/>
          <a:sy n="119" d="100"/>
        </p:scale>
        <p:origin x="10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DDCB1C4-B0AB-4572-9924-9EE4416F0DFB}" type="datetimeFigureOut">
              <a:rPr lang="en-US"/>
              <a:pPr>
                <a:defRPr/>
              </a:pPr>
              <a:t>9/7/17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22D5768-79D8-4F93-BF9A-6CBD1D404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9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982C775-9E6C-4611-A17F-6D24F4BDC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49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240905-DD8F-4953-BE05-44F413D92C8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1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0F0EA64-1234-447A-A604-98C9D89CDB1F}" type="slidenum">
              <a:rPr lang="en-US" sz="1200">
                <a:latin typeface="Calibri" pitchFamily="34" charset="0"/>
              </a:rPr>
              <a:pPr algn="r"/>
              <a:t>1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767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DAF9E3-7C78-454D-88AB-6B5AA1538D7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1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9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5FA0B0E-F903-47E3-9640-E3E59797E088}" type="slidenum">
              <a:rPr lang="en-US" sz="1200">
                <a:latin typeface="Calibri" pitchFamily="34" charset="0"/>
              </a:rPr>
              <a:pPr algn="r"/>
              <a:t>3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94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FA51C7-8501-4A29-9E3E-3752D89FB70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04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5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BFCD30F-A502-4F02-A618-B5B85770A884}" type="slidenum">
              <a:rPr lang="en-US" sz="1200">
                <a:latin typeface="Calibri" pitchFamily="34" charset="0"/>
              </a:rPr>
              <a:pPr algn="r"/>
              <a:t>11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557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0FE20F-4DFA-4BE9-BC17-01CB9C2836B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6403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5ED79-2A0A-450C-A6DF-B0B7046759B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25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3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4F27DEC-D9A8-4B5C-9CAC-61D0A9FE38A0}" type="slidenum">
              <a:rPr lang="en-US" sz="1200">
                <a:latin typeface="Calibri" pitchFamily="34" charset="0"/>
              </a:rPr>
              <a:pPr algn="r"/>
              <a:t>18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611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EB9F4-6172-45FE-8D62-6E14D40CB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39ED9-372B-428D-B440-AE247AD35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AD841-3D2E-4ACA-8E74-DCDB7D0EA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01DA4-9C1F-4CD3-940C-D42B4BD0A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2F977-2F88-4DFF-9B4B-9F6E8C5A7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26BF9-CAA5-406B-9349-39DE0D034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8323D-7A8A-4E12-AA06-149103EEF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E3F4C-BB2C-4B8B-81AF-F891E50FC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DA00D-7935-40AB-A927-2DF3D684F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330D-07AD-456C-BBD0-70DF093AA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0142F-1A86-4665-8147-72DAD8BE2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A81658-1C11-493C-B241-853C8B28F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ddle_East" TargetMode="External"/><Relationship Id="rId4" Type="http://schemas.openxmlformats.org/officeDocument/2006/relationships/hyperlink" Target="https://en.wikipedia.org/wiki/Africa" TargetMode="External"/><Relationship Id="rId5" Type="http://schemas.openxmlformats.org/officeDocument/2006/relationships/hyperlink" Target="https://en.wikipedia.org/wiki/Asia-Pacific" TargetMode="External"/><Relationship Id="rId6" Type="http://schemas.openxmlformats.org/officeDocument/2006/relationships/hyperlink" Target="https://en.wikipedia.org/wiki/Europe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en.wikipedia.org/wiki/America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5" name="Picture 29" descr="http://www.intracen.org/uploadedImages/intracenorg/Content/Exporters/Sectoral_Information/Service_Exports/Tourism/International%20Tourist%20Arrivals%20by%20Region%20%28million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64990"/>
            <a:ext cx="8458200" cy="589301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2133600" y="-50673"/>
            <a:ext cx="464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1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Describe the </a:t>
            </a:r>
            <a:r>
              <a:rPr lang="en-US" b="1" dirty="0" smtClean="0"/>
              <a:t>trends</a:t>
            </a:r>
            <a:r>
              <a:rPr lang="en-US" dirty="0" smtClean="0"/>
              <a:t> in tourism over time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Describe the current </a:t>
            </a:r>
            <a:r>
              <a:rPr lang="en-US" dirty="0"/>
              <a:t>pattern shown by the </a:t>
            </a:r>
            <a:r>
              <a:rPr lang="en-US" dirty="0" smtClean="0"/>
              <a:t>graph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Which area is expected to grow the most in future?  </a:t>
            </a:r>
            <a:r>
              <a:rPr lang="en-US" dirty="0" smtClean="0">
                <a:solidFill>
                  <a:srgbClr val="FF0000"/>
                </a:solidFill>
              </a:rPr>
              <a:t>WHY?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Biggest Tourism Spenders?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861006"/>
            <a:ext cx="83058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China – 164.9</a:t>
            </a:r>
          </a:p>
          <a:p>
            <a:r>
              <a:rPr lang="en-US" sz="3000" dirty="0" smtClean="0"/>
              <a:t>USA – 145.7</a:t>
            </a:r>
          </a:p>
          <a:p>
            <a:r>
              <a:rPr lang="en-US" sz="3000" dirty="0" smtClean="0"/>
              <a:t>Germany – 106.6</a:t>
            </a:r>
          </a:p>
          <a:p>
            <a:r>
              <a:rPr lang="en-US" sz="3000" dirty="0" smtClean="0"/>
              <a:t>UK – 79.9</a:t>
            </a:r>
          </a:p>
          <a:p>
            <a:r>
              <a:rPr lang="en-US" sz="3000" dirty="0" smtClean="0"/>
              <a:t>France – 59.4</a:t>
            </a:r>
          </a:p>
          <a:p>
            <a:r>
              <a:rPr lang="en-US" sz="3000" dirty="0" smtClean="0"/>
              <a:t>Russia – 55.4</a:t>
            </a:r>
          </a:p>
          <a:p>
            <a:r>
              <a:rPr lang="en-US" sz="3000" dirty="0" smtClean="0"/>
              <a:t>Canada – 33.8</a:t>
            </a:r>
          </a:p>
          <a:p>
            <a:r>
              <a:rPr lang="en-US" sz="3000" dirty="0" smtClean="0"/>
              <a:t>Australia – 31.9</a:t>
            </a:r>
          </a:p>
          <a:p>
            <a:r>
              <a:rPr lang="en-US" sz="3000" dirty="0" smtClean="0"/>
              <a:t>Brazil – 10.0</a:t>
            </a:r>
          </a:p>
          <a:p>
            <a:r>
              <a:rPr lang="en-US" sz="3000" dirty="0" smtClean="0"/>
              <a:t>Italy – 28.9</a:t>
            </a:r>
          </a:p>
          <a:p>
            <a:endParaRPr lang="en-US" sz="3000" dirty="0"/>
          </a:p>
          <a:p>
            <a:r>
              <a:rPr lang="en-US" sz="2000" i="1" dirty="0" smtClean="0"/>
              <a:t>Followed by: Japan, Belgium, South Korea, Saudi Arabia, Singapore, Hong Kong, Netherlands, Switzerland, Norway, Sweden (p.222)</a:t>
            </a:r>
          </a:p>
        </p:txBody>
      </p:sp>
    </p:spTree>
    <p:extLst>
      <p:ext uri="{BB962C8B-B14F-4D97-AF65-F5344CB8AC3E}">
        <p14:creationId xmlns:p14="http://schemas.microsoft.com/office/powerpoint/2010/main" val="50713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8229600" cy="5486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000" dirty="0" smtClean="0"/>
              <a:t>Tourism is already the world’s largest industry, The number of international tourists increased from 170 million in 1970 to </a:t>
            </a:r>
            <a:r>
              <a:rPr lang="en-US" sz="2800" dirty="0" smtClean="0"/>
              <a:t>1087 million </a:t>
            </a:r>
            <a:r>
              <a:rPr lang="en-US" sz="2800" dirty="0"/>
              <a:t>in </a:t>
            </a:r>
            <a:r>
              <a:rPr lang="en-US" sz="2800" dirty="0" smtClean="0"/>
              <a:t>2014</a:t>
            </a:r>
            <a:r>
              <a:rPr lang="en-US" sz="2800" dirty="0"/>
              <a:t> </a:t>
            </a:r>
            <a:r>
              <a:rPr lang="en-US" sz="2800" dirty="0" smtClean="0"/>
              <a:t>to 1,235 in 2015.</a:t>
            </a:r>
            <a:endParaRPr lang="en-US" sz="3000" dirty="0" smtClean="0"/>
          </a:p>
          <a:p>
            <a:pPr eaLnBrk="1" hangingPunct="1">
              <a:defRPr/>
            </a:pPr>
            <a:endParaRPr lang="en-US" sz="3000" dirty="0" smtClean="0"/>
          </a:p>
          <a:p>
            <a:pPr eaLnBrk="1" hangingPunct="1">
              <a:defRPr/>
            </a:pPr>
            <a:r>
              <a:rPr lang="en-US" sz="3000" dirty="0" smtClean="0"/>
              <a:t>Prediction: 2020 the global number of travelers will reach to 1.6 billion (an increase of 4.1% per annum) and the travelers will spend around US$ 2 trillion every year on tourism.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"/>
            <a:ext cx="8229600" cy="4906963"/>
          </a:xfrm>
        </p:spPr>
        <p:txBody>
          <a:bodyPr/>
          <a:lstStyle/>
          <a:p>
            <a:pPr eaLnBrk="1" hangingPunct="1"/>
            <a:r>
              <a:rPr lang="en-US" dirty="0" smtClean="0"/>
              <a:t>What is sport?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is leisure?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is recreation?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is tourism?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There are many difficulties in applying these definitions because they overlap –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 someone may go swimming (leisure) whilst on holiday (tourism)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591403"/>
          </a:xfrm>
        </p:spPr>
        <p:txBody>
          <a:bodyPr/>
          <a:lstStyle/>
          <a:p>
            <a:r>
              <a:rPr lang="en-CA" sz="2400" dirty="0" smtClean="0"/>
              <a:t>Leisure, Sport, Tourism, Recreation???</a:t>
            </a:r>
            <a:endParaRPr lang="en-CA" sz="2400" dirty="0"/>
          </a:p>
        </p:txBody>
      </p:sp>
      <p:pic>
        <p:nvPicPr>
          <p:cNvPr id="1026" name="Picture 2" descr="http://www.beachfieldhouse.com/imgs/CASLs15CoachesMeeti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410632" cy="223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300751"/>
            <a:ext cx="5134708" cy="2085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566" y="3320084"/>
            <a:ext cx="4781550" cy="255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8750" y="1043668"/>
            <a:ext cx="450151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610600" cy="6705600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Sport: </a:t>
            </a:r>
            <a:r>
              <a:rPr lang="en-CA" sz="3000" dirty="0" smtClean="0">
                <a:solidFill>
                  <a:srgbClr val="00B050"/>
                </a:solidFill>
              </a:rPr>
              <a:t>physical activity involving events/activities (with professional participants)</a:t>
            </a:r>
          </a:p>
          <a:p>
            <a:pPr marL="0" indent="0">
              <a:buNone/>
            </a:pPr>
            <a:endParaRPr lang="en-CA" sz="3000" dirty="0" smtClean="0"/>
          </a:p>
          <a:p>
            <a:pPr marL="0" indent="0">
              <a:buNone/>
            </a:pPr>
            <a:r>
              <a:rPr lang="en-CA" dirty="0" smtClean="0"/>
              <a:t>Leisure: </a:t>
            </a:r>
            <a:r>
              <a:rPr lang="en-CA" sz="3000" dirty="0" smtClean="0">
                <a:solidFill>
                  <a:srgbClr val="FF0000"/>
                </a:solidFill>
              </a:rPr>
              <a:t>any freely chosen activity or experience that takes place in non-work time.</a:t>
            </a:r>
          </a:p>
          <a:p>
            <a:pPr marL="0" indent="0">
              <a:buNone/>
            </a:pPr>
            <a:endParaRPr lang="en-CA" sz="3000" dirty="0" smtClean="0"/>
          </a:p>
          <a:p>
            <a:pPr marL="0" indent="0">
              <a:buNone/>
            </a:pPr>
            <a:r>
              <a:rPr lang="en-CA" dirty="0" smtClean="0"/>
              <a:t>Recreation: </a:t>
            </a:r>
            <a:r>
              <a:rPr lang="en-CA" sz="3000" dirty="0" smtClean="0">
                <a:solidFill>
                  <a:schemeClr val="accent2"/>
                </a:solidFill>
              </a:rPr>
              <a:t>an activity undertaken voluntarily for enjoyment; includes organized outings, individual and team activities, non-paid sports</a:t>
            </a:r>
          </a:p>
          <a:p>
            <a:pPr marL="0" indent="0">
              <a:buNone/>
            </a:pPr>
            <a:endParaRPr lang="en-CA" sz="3000" dirty="0" smtClean="0"/>
          </a:p>
          <a:p>
            <a:pPr marL="0" indent="0">
              <a:buNone/>
            </a:pPr>
            <a:r>
              <a:rPr lang="en-CA" dirty="0" smtClean="0"/>
              <a:t>Tourism: </a:t>
            </a:r>
            <a:r>
              <a:rPr lang="en-CA" dirty="0" smtClean="0">
                <a:solidFill>
                  <a:schemeClr val="accent5">
                    <a:lumMod val="50000"/>
                  </a:schemeClr>
                </a:solidFill>
              </a:rPr>
              <a:t>travel away from home for at least one night for purpose of leisure (no day trips)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829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Growth of Tourism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1143000" y="76200"/>
            <a:ext cx="6934200" cy="6705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ndstudies.gov/sites/default/file/3_circle_venn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609" y="1066800"/>
            <a:ext cx="477698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447800" y="1600200"/>
            <a:ext cx="5715000" cy="441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05100" y="2274838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Why such huge growth?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91826"/>
            <a:ext cx="594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TOURISM in particular has experienced massive growth over the past 30 years…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914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457200"/>
            <a:ext cx="87630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300" dirty="0" smtClean="0"/>
              <a:t>INCREASED </a:t>
            </a:r>
            <a:r>
              <a:rPr lang="en-US" sz="3300" dirty="0" smtClean="0">
                <a:solidFill>
                  <a:srgbClr val="FF0000"/>
                </a:solidFill>
              </a:rPr>
              <a:t>DEMAND</a:t>
            </a:r>
            <a:r>
              <a:rPr lang="en-US" sz="3300" dirty="0" smtClean="0"/>
              <a:t>, </a:t>
            </a:r>
            <a:r>
              <a:rPr lang="en-US" sz="3300" dirty="0" smtClean="0">
                <a:solidFill>
                  <a:srgbClr val="00B0F0"/>
                </a:solidFill>
              </a:rPr>
              <a:t>ACCESS</a:t>
            </a:r>
            <a:r>
              <a:rPr lang="en-US" sz="3300" dirty="0" smtClean="0"/>
              <a:t> and </a:t>
            </a:r>
            <a:r>
              <a:rPr lang="en-US" sz="3300" dirty="0" smtClean="0">
                <a:solidFill>
                  <a:srgbClr val="92D050"/>
                </a:solidFill>
              </a:rPr>
              <a:t>SUPPLY</a:t>
            </a:r>
            <a:r>
              <a:rPr lang="en-US" sz="3300" dirty="0" smtClean="0">
                <a:solidFill>
                  <a:srgbClr val="92D050"/>
                </a:solidFill>
              </a:rPr>
              <a:t>: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eaLnBrk="1" hangingPunct="1"/>
            <a:r>
              <a:rPr lang="en-US" sz="3000" dirty="0"/>
              <a:t>I</a:t>
            </a:r>
            <a:r>
              <a:rPr lang="en-US" sz="3000" dirty="0" smtClean="0"/>
              <a:t>ncreased </a:t>
            </a:r>
            <a:r>
              <a:rPr lang="en-US" sz="3000" dirty="0" smtClean="0"/>
              <a:t>mobility </a:t>
            </a:r>
            <a:r>
              <a:rPr lang="en-US" sz="3000" dirty="0" smtClean="0"/>
              <a:t>of people</a:t>
            </a:r>
          </a:p>
          <a:p>
            <a:pPr eaLnBrk="1" hangingPunct="1"/>
            <a:r>
              <a:rPr lang="en-US" sz="3000" dirty="0" smtClean="0"/>
              <a:t>Increased accessibility (technology!)</a:t>
            </a:r>
            <a:endParaRPr lang="en-US" sz="3000" dirty="0" smtClean="0"/>
          </a:p>
          <a:p>
            <a:pPr eaLnBrk="1" hangingPunct="1"/>
            <a:r>
              <a:rPr lang="en-US" sz="3000" dirty="0" smtClean="0"/>
              <a:t>Increased </a:t>
            </a:r>
            <a:r>
              <a:rPr lang="en-US" sz="3000" dirty="0" smtClean="0"/>
              <a:t>leisure time and paid holidays (High Income countries)</a:t>
            </a:r>
          </a:p>
          <a:p>
            <a:pPr eaLnBrk="1" hangingPunct="1"/>
            <a:r>
              <a:rPr lang="en-US" sz="3000" dirty="0" smtClean="0"/>
              <a:t>Affluence (increased disposable income)</a:t>
            </a:r>
            <a:endParaRPr lang="en-US" sz="3000" dirty="0" smtClean="0"/>
          </a:p>
          <a:p>
            <a:pPr eaLnBrk="1" hangingPunct="1"/>
            <a:r>
              <a:rPr lang="en-US" sz="3000" dirty="0" smtClean="0"/>
              <a:t>Media coverage </a:t>
            </a:r>
            <a:r>
              <a:rPr lang="en-US" sz="3000" dirty="0" smtClean="0"/>
              <a:t>(creating attractions)</a:t>
            </a:r>
            <a:endParaRPr lang="en-US" sz="3000" dirty="0" smtClean="0"/>
          </a:p>
          <a:p>
            <a:pPr eaLnBrk="1" hangingPunct="1"/>
            <a:r>
              <a:rPr lang="en-US" sz="3000" dirty="0" smtClean="0"/>
              <a:t>Organization (mass </a:t>
            </a:r>
            <a:r>
              <a:rPr lang="en-US" sz="3000" dirty="0" smtClean="0"/>
              <a:t>tourist industry by </a:t>
            </a:r>
            <a:r>
              <a:rPr lang="en-US" sz="3000" dirty="0" smtClean="0"/>
              <a:t>TNCs)</a:t>
            </a:r>
            <a:endParaRPr lang="en-US" sz="3000" dirty="0" smtClean="0"/>
          </a:p>
          <a:p>
            <a:pPr eaLnBrk="1" hangingPunct="1"/>
            <a:r>
              <a:rPr lang="en-US" sz="3000" dirty="0" smtClean="0"/>
              <a:t>Infrastructural improvements at destinations particularly in LICs</a:t>
            </a:r>
            <a:endParaRPr lang="en-US" sz="1200" dirty="0" smtClean="0"/>
          </a:p>
          <a:p>
            <a:pPr eaLnBrk="1" hangingPunct="1"/>
            <a:endParaRPr lang="en-US" sz="3000" dirty="0" smtClean="0"/>
          </a:p>
          <a:p>
            <a:pPr eaLnBrk="1" hangingPunct="1"/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193800"/>
            <a:ext cx="82550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4800"/>
            <a:ext cx="7315200" cy="5473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2100" y="6196801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Describe the </a:t>
            </a:r>
            <a:r>
              <a:rPr lang="en-US" b="1" dirty="0" smtClean="0"/>
              <a:t>patterns </a:t>
            </a:r>
            <a:r>
              <a:rPr lang="en-US" dirty="0" smtClean="0"/>
              <a:t>in the </a:t>
            </a:r>
            <a:r>
              <a:rPr lang="en-US" smtClean="0"/>
              <a:t>growth of tourism </a:t>
            </a:r>
            <a:r>
              <a:rPr lang="en-US"/>
              <a:t>over </a:t>
            </a:r>
            <a:r>
              <a:rPr lang="en-US" smtClean="0"/>
              <a:t>space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21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Cost, Duration, Destination</a:t>
            </a:r>
            <a:endParaRPr lang="en-CA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5213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Watch “Why Has Global Tourism Increased’ (take notes)</a:t>
            </a:r>
          </a:p>
          <a:p>
            <a:r>
              <a:rPr lang="en-US" dirty="0" smtClean="0"/>
              <a:t>Distinguish </a:t>
            </a:r>
            <a:r>
              <a:rPr lang="en-US" dirty="0" smtClean="0"/>
              <a:t>between ‘mass tourism’ and ‘niche tourism’ in your notes in a short </a:t>
            </a:r>
            <a:r>
              <a:rPr lang="en-US" dirty="0" smtClean="0"/>
              <a:t>paragraph (including the </a:t>
            </a:r>
            <a:r>
              <a:rPr lang="en-US" smtClean="0"/>
              <a:t>subcategories)</a:t>
            </a:r>
            <a:endParaRPr lang="en-US" dirty="0"/>
          </a:p>
          <a:p>
            <a:r>
              <a:rPr lang="en-US" dirty="0" smtClean="0"/>
              <a:t>Create a table to describe the differences </a:t>
            </a:r>
            <a:r>
              <a:rPr lang="en-US" dirty="0" smtClean="0"/>
              <a:t>in </a:t>
            </a:r>
            <a:r>
              <a:rPr lang="en-US" b="1" dirty="0" smtClean="0"/>
              <a:t>definition, </a:t>
            </a:r>
            <a:r>
              <a:rPr lang="en-US" b="1" dirty="0" smtClean="0"/>
              <a:t>cost, duration and destination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one ecotourism location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one </a:t>
            </a:r>
            <a:r>
              <a:rPr lang="en-US" dirty="0" smtClean="0">
                <a:solidFill>
                  <a:srgbClr val="FF0000"/>
                </a:solidFill>
              </a:rPr>
              <a:t>adventure </a:t>
            </a:r>
            <a:r>
              <a:rPr lang="en-US" dirty="0" smtClean="0">
                <a:solidFill>
                  <a:srgbClr val="FF0000"/>
                </a:solidFill>
              </a:rPr>
              <a:t>tourism location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bg2"/>
                </a:solidFill>
              </a:rPr>
              <a:t>one silver tourism </a:t>
            </a:r>
            <a:r>
              <a:rPr lang="en-US" dirty="0" smtClean="0">
                <a:solidFill>
                  <a:schemeClr val="bg2"/>
                </a:solidFill>
              </a:rPr>
              <a:t>location </a:t>
            </a:r>
            <a:r>
              <a:rPr lang="en-US" dirty="0" smtClean="0"/>
              <a:t>(be specific)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3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0"/>
            <a:ext cx="82296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dirty="0" smtClean="0"/>
              <a:t>Growth of Tourism Around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685800"/>
            <a:ext cx="8991600" cy="61722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Most travelers are from ?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/>
              <a:t>China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The top destination in 2015 with 86.3 million tourist arrivals? (estimate)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/>
              <a:t>France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Country that earns most money from tourism?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/>
              <a:t>USA – 50 billion dollars!  (1.44 trillion worldwide)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Over _________ % of tourists are from just 20 countries </a:t>
            </a:r>
            <a:r>
              <a:rPr lang="en-US" sz="2000" dirty="0" smtClean="0"/>
              <a:t>(mostly in located in the northern hemisphere)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/>
              <a:t>80%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Fastest growth in tourism is in ___________ at 97% per 2015 year (followed by South Korea, Moldova, Kiribati)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30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620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 smtClean="0"/>
              <a:t>In 2014, arrivals </a:t>
            </a:r>
            <a:r>
              <a:rPr lang="en-CA" sz="2600" u="sng" dirty="0" smtClean="0"/>
              <a:t>increased worldwide</a:t>
            </a:r>
            <a:r>
              <a:rPr lang="en-CA" sz="2600" dirty="0" smtClean="0"/>
              <a:t> from 2013…</a:t>
            </a:r>
          </a:p>
          <a:p>
            <a:endParaRPr lang="en-CA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600" dirty="0" smtClean="0"/>
              <a:t>181 </a:t>
            </a:r>
            <a:r>
              <a:rPr lang="en-CA" sz="2600" dirty="0"/>
              <a:t>million international tourist arrivals to the </a:t>
            </a:r>
            <a:r>
              <a:rPr lang="en-CA" sz="2600" dirty="0">
                <a:hlinkClick r:id="rId2" tooltip="Americas"/>
              </a:rPr>
              <a:t>Americas</a:t>
            </a:r>
            <a:r>
              <a:rPr lang="en-CA" sz="2600" dirty="0"/>
              <a:t>, an increase of 8.0% over </a:t>
            </a:r>
            <a:r>
              <a:rPr lang="en-CA" sz="2600" dirty="0" smtClean="0"/>
              <a:t>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600" dirty="0"/>
              <a:t>o</a:t>
            </a:r>
            <a:r>
              <a:rPr lang="en-CA" sz="2600" dirty="0" smtClean="0"/>
              <a:t>ver 51 </a:t>
            </a:r>
            <a:r>
              <a:rPr lang="en-CA" sz="2600" dirty="0"/>
              <a:t>million international tourist arrivals to the </a:t>
            </a:r>
            <a:r>
              <a:rPr lang="en-CA" sz="2600" dirty="0">
                <a:hlinkClick r:id="rId3" tooltip="Middle East"/>
              </a:rPr>
              <a:t>Middle East</a:t>
            </a:r>
            <a:r>
              <a:rPr lang="en-CA" sz="2600" dirty="0"/>
              <a:t>, an increase of 5.0% over </a:t>
            </a:r>
            <a:r>
              <a:rPr lang="en-CA" sz="2600" dirty="0" smtClean="0"/>
              <a:t>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600" dirty="0" smtClean="0"/>
              <a:t>55.7 </a:t>
            </a:r>
            <a:r>
              <a:rPr lang="en-CA" sz="2600" dirty="0"/>
              <a:t>million international tourist arrivals to </a:t>
            </a:r>
            <a:r>
              <a:rPr lang="en-CA" sz="2600" dirty="0">
                <a:hlinkClick r:id="rId4" tooltip="Africa"/>
              </a:rPr>
              <a:t>Africa</a:t>
            </a:r>
            <a:r>
              <a:rPr lang="en-CA" sz="2600" dirty="0"/>
              <a:t>, an increase of 5.4% over </a:t>
            </a:r>
            <a:r>
              <a:rPr lang="en-CA" sz="2600" dirty="0" smtClean="0"/>
              <a:t>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600" dirty="0" smtClean="0"/>
              <a:t>around </a:t>
            </a:r>
            <a:r>
              <a:rPr lang="en-CA" sz="2600" dirty="0"/>
              <a:t>263.0 million international tourist arrivals to </a:t>
            </a:r>
            <a:r>
              <a:rPr lang="en-CA" sz="2600" dirty="0">
                <a:hlinkClick r:id="rId5" tooltip="Asia-Pacific"/>
              </a:rPr>
              <a:t>Asia and the Pacific</a:t>
            </a:r>
            <a:r>
              <a:rPr lang="en-CA" sz="2600" dirty="0"/>
              <a:t>, an increase of 5.0% over 2013</a:t>
            </a:r>
            <a:r>
              <a:rPr lang="en-CA" sz="2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over </a:t>
            </a:r>
            <a:r>
              <a:rPr lang="en-CA" sz="2800" dirty="0"/>
              <a:t>582 million international tourist arrivals to </a:t>
            </a:r>
            <a:r>
              <a:rPr lang="en-CA" sz="2800" dirty="0">
                <a:hlinkClick r:id="rId6" tooltip="Europe"/>
              </a:rPr>
              <a:t>Europe</a:t>
            </a:r>
            <a:r>
              <a:rPr lang="en-CA" sz="2800" dirty="0"/>
              <a:t>, an increase of 3.0% over </a:t>
            </a:r>
            <a:r>
              <a:rPr lang="en-CA" sz="2800" dirty="0" smtClean="0"/>
              <a:t>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dirty="0"/>
          </a:p>
          <a:p>
            <a:pPr algn="ctr"/>
            <a:r>
              <a:rPr lang="en-C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Rank them!! </a:t>
            </a:r>
            <a:endParaRPr lang="en-CA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0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438400"/>
          </a:xfrm>
        </p:spPr>
        <p:txBody>
          <a:bodyPr/>
          <a:lstStyle/>
          <a:p>
            <a:r>
              <a:rPr lang="en-CA" dirty="0" smtClean="0"/>
              <a:t>If you had to guess the top ten countries with the most tourist arrivals in 2016?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42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609600"/>
            <a:ext cx="6400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France </a:t>
            </a:r>
          </a:p>
          <a:p>
            <a:pPr algn="ctr"/>
            <a:r>
              <a:rPr lang="en-US" sz="3600" dirty="0" smtClean="0"/>
              <a:t>United States</a:t>
            </a:r>
          </a:p>
          <a:p>
            <a:pPr algn="ctr"/>
            <a:r>
              <a:rPr lang="en-US" sz="3600" dirty="0" smtClean="0"/>
              <a:t>Spain</a:t>
            </a:r>
          </a:p>
          <a:p>
            <a:pPr algn="ctr"/>
            <a:r>
              <a:rPr lang="en-US" sz="3600" dirty="0" smtClean="0"/>
              <a:t>China</a:t>
            </a:r>
          </a:p>
          <a:p>
            <a:pPr algn="ctr"/>
            <a:r>
              <a:rPr lang="en-US" sz="3600" dirty="0" smtClean="0"/>
              <a:t>Italy</a:t>
            </a:r>
          </a:p>
          <a:p>
            <a:pPr algn="ctr"/>
            <a:r>
              <a:rPr lang="en-US" sz="3600" dirty="0" smtClean="0"/>
              <a:t>Turkey</a:t>
            </a:r>
          </a:p>
          <a:p>
            <a:pPr algn="ctr"/>
            <a:r>
              <a:rPr lang="en-US" sz="3600" dirty="0" smtClean="0"/>
              <a:t>Germany</a:t>
            </a:r>
          </a:p>
          <a:p>
            <a:pPr algn="ctr"/>
            <a:r>
              <a:rPr lang="en-US" sz="3600" dirty="0" smtClean="0"/>
              <a:t>UK</a:t>
            </a:r>
          </a:p>
          <a:p>
            <a:pPr algn="ctr"/>
            <a:r>
              <a:rPr lang="en-US" sz="3600" dirty="0" smtClean="0"/>
              <a:t>Mexico </a:t>
            </a:r>
          </a:p>
          <a:p>
            <a:pPr algn="ctr"/>
            <a:r>
              <a:rPr lang="en-US" sz="3600" dirty="0" smtClean="0"/>
              <a:t>Russia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480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r>
              <a:rPr lang="en-CA" dirty="0" smtClean="0"/>
              <a:t>If you had to guess the top ten countries with tourist arrivals in 2004?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68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430962"/>
          </a:xfrm>
        </p:spPr>
        <p:txBody>
          <a:bodyPr/>
          <a:lstStyle/>
          <a:p>
            <a:r>
              <a:rPr lang="en-CA" dirty="0" smtClean="0"/>
              <a:t>France</a:t>
            </a:r>
            <a:br>
              <a:rPr lang="en-CA" dirty="0" smtClean="0"/>
            </a:br>
            <a:r>
              <a:rPr lang="en-CA" dirty="0" smtClean="0"/>
              <a:t>Spain</a:t>
            </a:r>
            <a:br>
              <a:rPr lang="en-CA" dirty="0" smtClean="0"/>
            </a:br>
            <a:r>
              <a:rPr lang="en-CA" dirty="0" smtClean="0"/>
              <a:t>USA</a:t>
            </a:r>
            <a:br>
              <a:rPr lang="en-CA" dirty="0" smtClean="0"/>
            </a:br>
            <a:r>
              <a:rPr lang="en-CA" dirty="0" smtClean="0"/>
              <a:t>China</a:t>
            </a:r>
            <a:br>
              <a:rPr lang="en-CA" dirty="0" smtClean="0"/>
            </a:br>
            <a:r>
              <a:rPr lang="en-CA" dirty="0" smtClean="0"/>
              <a:t>Italy</a:t>
            </a:r>
            <a:br>
              <a:rPr lang="en-CA" dirty="0" smtClean="0"/>
            </a:br>
            <a:r>
              <a:rPr lang="en-CA" dirty="0" smtClean="0"/>
              <a:t>UK</a:t>
            </a:r>
            <a:br>
              <a:rPr lang="en-CA" dirty="0" smtClean="0"/>
            </a:br>
            <a:r>
              <a:rPr lang="en-CA" dirty="0" smtClean="0"/>
              <a:t>Russia</a:t>
            </a:r>
            <a:br>
              <a:rPr lang="en-CA" dirty="0" smtClean="0"/>
            </a:br>
            <a:r>
              <a:rPr lang="en-CA" dirty="0" smtClean="0"/>
              <a:t>Mexico</a:t>
            </a:r>
            <a:br>
              <a:rPr lang="en-CA" dirty="0" smtClean="0"/>
            </a:br>
            <a:r>
              <a:rPr lang="en-CA" dirty="0" smtClean="0"/>
              <a:t>Germany</a:t>
            </a:r>
            <a:br>
              <a:rPr lang="en-CA" dirty="0" smtClean="0"/>
            </a:br>
            <a:r>
              <a:rPr lang="en-CA" dirty="0" smtClean="0"/>
              <a:t>Austria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50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86"/>
            <a:ext cx="8229600" cy="868362"/>
          </a:xfrm>
        </p:spPr>
        <p:txBody>
          <a:bodyPr/>
          <a:lstStyle/>
          <a:p>
            <a:r>
              <a:rPr lang="en-US" smtClean="0"/>
              <a:t>Top Tourist City?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79248"/>
            <a:ext cx="7467600" cy="533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879" y="1360714"/>
            <a:ext cx="535812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7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2694</TotalTime>
  <Words>590</Words>
  <Application>Microsoft Macintosh PowerPoint</Application>
  <PresentationFormat>On-screen Show (4:3)</PresentationFormat>
  <Paragraphs>99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Arial</vt:lpstr>
      <vt:lpstr>Default Design</vt:lpstr>
      <vt:lpstr>PowerPoint Presentation</vt:lpstr>
      <vt:lpstr>PowerPoint Presentation</vt:lpstr>
      <vt:lpstr>Growth of Tourism Around the World</vt:lpstr>
      <vt:lpstr>PowerPoint Presentation</vt:lpstr>
      <vt:lpstr>If you had to guess the top ten countries with the most tourist arrivals in 2016?</vt:lpstr>
      <vt:lpstr>PowerPoint Presentation</vt:lpstr>
      <vt:lpstr>If you had to guess the top ten countries with tourist arrivals in 2004?</vt:lpstr>
      <vt:lpstr>France Spain USA China Italy UK Russia Mexico Germany Austria</vt:lpstr>
      <vt:lpstr>Top Tourist City?</vt:lpstr>
      <vt:lpstr>Biggest Tourism Spenders? </vt:lpstr>
      <vt:lpstr>PowerPoint Presentation</vt:lpstr>
      <vt:lpstr>PowerPoint Presentation</vt:lpstr>
      <vt:lpstr>Leisure, Sport, Tourism, Recreation???</vt:lpstr>
      <vt:lpstr>PowerPoint Presentation</vt:lpstr>
      <vt:lpstr>The Growth of Tourism</vt:lpstr>
      <vt:lpstr>PowerPoint Presentation</vt:lpstr>
      <vt:lpstr>PowerPoint Presentation</vt:lpstr>
      <vt:lpstr> INCREASED DEMAND, ACCESS and SUPPLY: </vt:lpstr>
      <vt:lpstr>PowerPoint Presentation</vt:lpstr>
      <vt:lpstr>Cost, Duration, Destination</vt:lpstr>
    </vt:vector>
  </TitlesOfParts>
  <Company>school of excellent shepherd!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Leisure, sport and tourism</dc:title>
  <dc:creator>julie shepherd</dc:creator>
  <cp:lastModifiedBy>St. Pierre, Nicole</cp:lastModifiedBy>
  <cp:revision>46</cp:revision>
  <dcterms:created xsi:type="dcterms:W3CDTF">2011-01-09T15:20:27Z</dcterms:created>
  <dcterms:modified xsi:type="dcterms:W3CDTF">2017-09-07T13:35:54Z</dcterms:modified>
</cp:coreProperties>
</file>