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7" r:id="rId3"/>
    <p:sldId id="265" r:id="rId4"/>
    <p:sldId id="268" r:id="rId5"/>
    <p:sldId id="266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EE500-7854-4ACF-BB6C-474BA3E1753A}" type="datetimeFigureOut">
              <a:rPr lang="en-CA" smtClean="0"/>
              <a:t>2016-04-18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FD2CA-107D-4EAC-8A51-878CE1ED6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586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D2CA-107D-4EAC-8A51-878CE1ED6A0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890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3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0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1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7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5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4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3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6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802B3-74A0-4F9E-9B08-C53628233A4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5F73-4FFD-4613-BD75-17E4DC59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8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mmunity_(medical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ax.herokuapp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84" y="5181600"/>
            <a:ext cx="88773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pattern of risk from a global pandemic?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Can we explain these patterns?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6858000" cy="45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7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295400"/>
            <a:ext cx="6172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To explain </a:t>
            </a:r>
            <a:r>
              <a:rPr lang="en-US" dirty="0"/>
              <a:t>how the geographic concepts of diffusion by </a:t>
            </a:r>
            <a:r>
              <a:rPr lang="en-US" dirty="0">
                <a:solidFill>
                  <a:srgbClr val="FF0000"/>
                </a:solidFill>
              </a:rPr>
              <a:t>relocation</a:t>
            </a:r>
            <a:r>
              <a:rPr lang="en-US" dirty="0"/>
              <a:t> and by </a:t>
            </a:r>
            <a:r>
              <a:rPr lang="en-US" dirty="0">
                <a:solidFill>
                  <a:srgbClr val="FF0000"/>
                </a:solidFill>
              </a:rPr>
              <a:t>expansion</a:t>
            </a:r>
            <a:r>
              <a:rPr lang="en-US" dirty="0"/>
              <a:t> apply to the </a:t>
            </a:r>
            <a:r>
              <a:rPr lang="en-US" dirty="0" smtClean="0"/>
              <a:t>diffusion </a:t>
            </a:r>
            <a:r>
              <a:rPr lang="en-US" dirty="0"/>
              <a:t>of diseases.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Diffusion:  occurs when a disease is transmitted to a new location. Implies that the disease spreads / pours out from a central source…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1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c/c0/Community_Immunity.jpg/330px-Community_Immunit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4338"/>
            <a:ext cx="4953000" cy="675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558558"/>
            <a:ext cx="358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Herd Immunity: </a:t>
            </a:r>
            <a:r>
              <a:rPr lang="en-US" sz="2400" dirty="0"/>
              <a:t>a form of indirect protection from infectious </a:t>
            </a:r>
            <a:r>
              <a:rPr lang="en-US" sz="2400" dirty="0" smtClean="0"/>
              <a:t>disease. </a:t>
            </a: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a large percentage of a </a:t>
            </a:r>
            <a:r>
              <a:rPr lang="en-US" sz="2400" dirty="0" smtClean="0"/>
              <a:t>population becomes</a:t>
            </a:r>
            <a:r>
              <a:rPr lang="en-US" sz="2400" dirty="0"/>
              <a:t> </a:t>
            </a:r>
            <a:r>
              <a:rPr lang="en-US" sz="2400" dirty="0">
                <a:hlinkClick r:id="rId3" tooltip="Immunity (medical)"/>
              </a:rPr>
              <a:t>immune</a:t>
            </a:r>
            <a:r>
              <a:rPr lang="en-US" sz="2400" dirty="0"/>
              <a:t> to an </a:t>
            </a:r>
            <a:r>
              <a:rPr lang="en-US" sz="2400" dirty="0" smtClean="0"/>
              <a:t>infection… protecting those who are not immune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262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88" y="579054"/>
            <a:ext cx="5638800" cy="1143000"/>
          </a:xfrm>
        </p:spPr>
        <p:txBody>
          <a:bodyPr/>
          <a:lstStyle/>
          <a:p>
            <a:r>
              <a:rPr lang="en-CA" dirty="0" smtClean="0"/>
              <a:t>Diffusion by Expansion </a:t>
            </a:r>
            <a:endParaRPr lang="en-CA" dirty="0"/>
          </a:p>
        </p:txBody>
      </p:sp>
      <p:pic>
        <p:nvPicPr>
          <p:cNvPr id="2068" name="Picture 20" descr="http://worldhistoryforusall.sdsu.edu/images/bigeras/era5/Spread_of_the_Black_Death_through_Afroeurasi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88" y="1722054"/>
            <a:ext cx="7334250" cy="463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211953" y="542660"/>
            <a:ext cx="27432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Occurs when the expanding disease has a source and diffuses outwards into new areas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953" y="4991789"/>
            <a:ext cx="2743200" cy="18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2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Diffusion by Relocation</a:t>
            </a:r>
            <a:endParaRPr lang="en-CA" dirty="0"/>
          </a:p>
        </p:txBody>
      </p:sp>
      <p:pic>
        <p:nvPicPr>
          <p:cNvPr id="1026" name="Picture 2" descr="Image Dirk Brockman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1417638"/>
            <a:ext cx="59055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1914" y="2560638"/>
            <a:ext cx="2834886" cy="39322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562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Where are areas most AT RISK with this type of DIFFUSION?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3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-111457"/>
            <a:ext cx="5029200" cy="1143000"/>
          </a:xfrm>
        </p:spPr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High risk areas may be in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LIC and HIC’s</a:t>
            </a:r>
          </a:p>
          <a:p>
            <a:r>
              <a:rPr lang="en-US" dirty="0" smtClean="0"/>
              <a:t>LIC- spread is easy due to poor medical/ sanitation services, lack of education and weakness in immune systems from malnutrition</a:t>
            </a:r>
          </a:p>
          <a:p>
            <a:r>
              <a:rPr lang="en-US" dirty="0" smtClean="0"/>
              <a:t>HIC – May be a hub for international travel </a:t>
            </a:r>
            <a:r>
              <a:rPr lang="en-US" dirty="0" err="1" smtClean="0"/>
              <a:t>eg</a:t>
            </a:r>
            <a:r>
              <a:rPr lang="en-US" dirty="0" smtClean="0"/>
              <a:t>. London so a focus for disease transmission</a:t>
            </a:r>
          </a:p>
          <a:p>
            <a:r>
              <a:rPr lang="en-US" dirty="0" smtClean="0"/>
              <a:t>Swine flu originated in Mexico.  In 2009, </a:t>
            </a:r>
            <a:r>
              <a:rPr lang="en-US" dirty="0"/>
              <a:t>m</a:t>
            </a:r>
            <a:r>
              <a:rPr lang="en-US" dirty="0" smtClean="0"/>
              <a:t>ore than 2 million people flew from Mexico to more than 1000 cities in 164 countries worldwide.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1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http://vax.herokuapp.com/</a:t>
            </a:r>
            <a:endParaRPr lang="en-US" dirty="0" smtClean="0"/>
          </a:p>
          <a:p>
            <a:r>
              <a:rPr lang="en-US" dirty="0" smtClean="0"/>
              <a:t>Simulation of disease spread – go on the tour then try the game!</a:t>
            </a:r>
          </a:p>
          <a:p>
            <a:pPr marL="0" indent="0">
              <a:buNone/>
            </a:pPr>
            <a:r>
              <a:rPr lang="en-US" b="1" dirty="0"/>
              <a:t>What did you learn about disease from the game?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225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Aim: To explain how the geographic concepts of diffusion by relocation and by expansion apply to the diffusion of diseases.</vt:lpstr>
      <vt:lpstr>PowerPoint Presentation</vt:lpstr>
      <vt:lpstr>Diffusion by Expansion </vt:lpstr>
      <vt:lpstr>Diffusion by Relocation</vt:lpstr>
      <vt:lpstr>Key points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explain how the geographic concepts of diffusion by relocation and by expansion apply to the spread of diseases.</dc:title>
  <dc:creator>Julie Shepherd</dc:creator>
  <cp:lastModifiedBy>Nicole St Pierre</cp:lastModifiedBy>
  <cp:revision>12</cp:revision>
  <dcterms:created xsi:type="dcterms:W3CDTF">2014-03-25T18:00:51Z</dcterms:created>
  <dcterms:modified xsi:type="dcterms:W3CDTF">2016-04-18T15:15:54Z</dcterms:modified>
</cp:coreProperties>
</file>