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0B23D-07AB-4FDB-88FB-A5B254706889}" type="datetimeFigureOut">
              <a:rPr lang="en-CA" smtClean="0"/>
              <a:t>2015-10-11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1DF3-F7C4-471C-B52C-FC91E6D57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49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8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2D5C-F646-4BCA-AEEF-C3FD82B3B9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514600" cy="1143000"/>
          </a:xfrm>
        </p:spPr>
        <p:txBody>
          <a:bodyPr/>
          <a:lstStyle/>
          <a:p>
            <a:pPr algn="l"/>
            <a:r>
              <a:rPr lang="en-US" dirty="0" smtClean="0"/>
              <a:t>Suburbs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5257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Facilities only serve the local </a:t>
            </a:r>
            <a:r>
              <a:rPr lang="en-US" sz="2500" dirty="0" err="1" smtClean="0"/>
              <a:t>neighbourhood</a:t>
            </a:r>
            <a:r>
              <a:rPr lang="en-US" sz="2500" dirty="0" smtClean="0"/>
              <a:t> population (small sphere of influence)</a:t>
            </a:r>
          </a:p>
          <a:p>
            <a:pPr>
              <a:buNone/>
            </a:pPr>
            <a:endParaRPr lang="en-US" sz="2500" dirty="0"/>
          </a:p>
          <a:p>
            <a:r>
              <a:rPr lang="en-US" sz="2500" dirty="0" smtClean="0"/>
              <a:t>School community leisure </a:t>
            </a:r>
            <a:r>
              <a:rPr lang="en-US" sz="2500" dirty="0" err="1" smtClean="0"/>
              <a:t>centres</a:t>
            </a:r>
            <a:endParaRPr lang="en-US" sz="2500" dirty="0" smtClean="0"/>
          </a:p>
          <a:p>
            <a:r>
              <a:rPr lang="en-US" sz="2500" dirty="0" smtClean="0"/>
              <a:t>Local libraries</a:t>
            </a:r>
          </a:p>
          <a:p>
            <a:r>
              <a:rPr lang="en-US" sz="2500" dirty="0" smtClean="0"/>
              <a:t>Shopping parades</a:t>
            </a:r>
          </a:p>
          <a:p>
            <a:r>
              <a:rPr lang="en-US" sz="2500" dirty="0" smtClean="0"/>
              <a:t>Local clubs such as scouts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4232484"/>
            <a:ext cx="3505200" cy="262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632" y="0"/>
            <a:ext cx="404836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7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42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Urban – rural fringe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946" y="1600201"/>
            <a:ext cx="655105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Serves the city and all surrounding population, especially for weekend recreation – Large sphere of influence</a:t>
            </a:r>
          </a:p>
          <a:p>
            <a:r>
              <a:rPr lang="en-US" sz="2500" dirty="0" smtClean="0"/>
              <a:t>Large OPEN SPACES such as </a:t>
            </a:r>
            <a:r>
              <a:rPr lang="en-US" sz="2500" b="1" dirty="0" smtClean="0"/>
              <a:t>country park or nature reserve</a:t>
            </a:r>
            <a:r>
              <a:rPr lang="en-US" sz="2500" dirty="0" smtClean="0"/>
              <a:t> with nature trails</a:t>
            </a:r>
          </a:p>
          <a:p>
            <a:r>
              <a:rPr lang="en-US" sz="2500" dirty="0" smtClean="0"/>
              <a:t>Garden </a:t>
            </a:r>
            <a:r>
              <a:rPr lang="en-US" sz="2500" dirty="0" err="1" smtClean="0"/>
              <a:t>centres</a:t>
            </a:r>
            <a:r>
              <a:rPr lang="en-US" sz="2500" dirty="0" smtClean="0"/>
              <a:t> and farm shops</a:t>
            </a:r>
          </a:p>
          <a:p>
            <a:r>
              <a:rPr lang="en-US" sz="2500" dirty="0" smtClean="0"/>
              <a:t>Golf courses which require a lot of land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880" y="0"/>
            <a:ext cx="335712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1" y="2870866"/>
            <a:ext cx="2895600" cy="39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69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61623"/>
          </a:xfrm>
        </p:spPr>
        <p:txBody>
          <a:bodyPr/>
          <a:lstStyle/>
          <a:p>
            <a:r>
              <a:rPr lang="en-CA" dirty="0" smtClean="0"/>
              <a:t>Exception…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77285"/>
            <a:ext cx="9905998" cy="473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 smtClean="0">
                <a:effectLst/>
              </a:rPr>
              <a:t>there </a:t>
            </a:r>
            <a:r>
              <a:rPr lang="en-CA" sz="2200" dirty="0">
                <a:effectLst/>
              </a:rPr>
              <a:t>are factors which might mean that a settlement has more leisure/tourist facilities than you would expect. These might include:</a:t>
            </a:r>
            <a:r>
              <a:rPr lang="en-CA" sz="2200" dirty="0"/>
              <a:t/>
            </a:r>
            <a:br>
              <a:rPr lang="en-CA" sz="2200" dirty="0"/>
            </a:br>
            <a:endParaRPr lang="en-CA" sz="2200" dirty="0" smtClean="0"/>
          </a:p>
          <a:p>
            <a:r>
              <a:rPr lang="en-CA" sz="2200" dirty="0" smtClean="0">
                <a:effectLst/>
              </a:rPr>
              <a:t>Level </a:t>
            </a:r>
            <a:r>
              <a:rPr lang="en-CA" sz="2200" dirty="0">
                <a:effectLst/>
              </a:rPr>
              <a:t>of development</a:t>
            </a:r>
          </a:p>
          <a:p>
            <a:r>
              <a:rPr lang="en-CA" sz="2200" dirty="0">
                <a:effectLst/>
              </a:rPr>
              <a:t>Location (near the coast or a National Park)</a:t>
            </a:r>
          </a:p>
          <a:p>
            <a:r>
              <a:rPr lang="en-CA" sz="2200" dirty="0">
                <a:effectLst/>
              </a:rPr>
              <a:t>Accessibility (airport, roads, railway)</a:t>
            </a:r>
          </a:p>
          <a:p>
            <a:r>
              <a:rPr lang="en-CA" sz="2200" dirty="0">
                <a:effectLst/>
              </a:rPr>
              <a:t>History (historical buildings or events)</a:t>
            </a:r>
          </a:p>
          <a:p>
            <a:r>
              <a:rPr lang="en-CA" sz="2200" dirty="0">
                <a:effectLst/>
              </a:rPr>
              <a:t>Advertising and recognition</a:t>
            </a:r>
          </a:p>
          <a:p>
            <a:r>
              <a:rPr lang="en-CA" sz="2200" dirty="0">
                <a:effectLst/>
              </a:rPr>
              <a:t>Weather</a:t>
            </a:r>
          </a:p>
          <a:p>
            <a:r>
              <a:rPr lang="en-CA" sz="2200" dirty="0">
                <a:effectLst/>
              </a:rPr>
              <a:t>Events e.g. Olympics, Rugby World Cup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20203"/>
            <a:ext cx="9905998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Beast</a:t>
            </a:r>
            <a:r>
              <a:rPr lang="en-US" dirty="0" smtClean="0"/>
              <a:t> of a question from old paper!!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Using </a:t>
            </a:r>
            <a:r>
              <a:rPr lang="en-US" sz="2500" b="1" dirty="0" smtClean="0"/>
              <a:t>only an annotated sketch map</a:t>
            </a:r>
            <a:r>
              <a:rPr lang="en-US" sz="2500" dirty="0" smtClean="0"/>
              <a:t>, describe and explain the location of leisure facilities in and around a named urban area     (8)</a:t>
            </a:r>
          </a:p>
          <a:p>
            <a:pPr>
              <a:buNone/>
            </a:pPr>
            <a:endParaRPr lang="en-US" sz="2500" dirty="0"/>
          </a:p>
          <a:p>
            <a:pPr>
              <a:buNone/>
            </a:pPr>
            <a:r>
              <a:rPr lang="en-US" sz="2500" dirty="0" smtClean="0"/>
              <a:t>Map should have:</a:t>
            </a:r>
          </a:p>
          <a:p>
            <a:r>
              <a:rPr lang="en-US" sz="2500" dirty="0" smtClean="0"/>
              <a:t>North Line</a:t>
            </a:r>
          </a:p>
          <a:p>
            <a:r>
              <a:rPr lang="en-US" sz="2500" dirty="0" smtClean="0"/>
              <a:t>Scale</a:t>
            </a:r>
          </a:p>
          <a:p>
            <a:r>
              <a:rPr lang="en-US" sz="2500" dirty="0" smtClean="0"/>
              <a:t>Key</a:t>
            </a:r>
          </a:p>
          <a:p>
            <a:r>
              <a:rPr lang="en-US" sz="2500" dirty="0" smtClean="0"/>
              <a:t>Labels/annotations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618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86" y="294066"/>
            <a:ext cx="11307650" cy="232141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- Sign in to ‘google maps’ street view and search Miami – draw and annotate on your map the following, describing whether/how Miami follows the general pattern of intra-urban leisure distribution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97" y="2615483"/>
            <a:ext cx="10720029" cy="400425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Miami community center - shade location densities – annotate one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Miami golf course </a:t>
            </a:r>
          </a:p>
          <a:p>
            <a:pPr marL="514350" indent="-514350">
              <a:buFont typeface="Arial"/>
              <a:buAutoNum type="arabicPeriod"/>
            </a:pPr>
            <a:r>
              <a:rPr lang="en-US" sz="2400" dirty="0" smtClean="0"/>
              <a:t>Library - shade </a:t>
            </a:r>
            <a:r>
              <a:rPr lang="en-US" sz="2400" dirty="0"/>
              <a:t>location </a:t>
            </a:r>
            <a:r>
              <a:rPr lang="en-US" sz="2400" dirty="0" smtClean="0"/>
              <a:t>densities – annotate two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Miami theatre – </a:t>
            </a:r>
            <a:r>
              <a:rPr lang="en-US" sz="2400" dirty="0"/>
              <a:t>location </a:t>
            </a:r>
            <a:r>
              <a:rPr lang="en-US" sz="2400" dirty="0" smtClean="0"/>
              <a:t>densities only</a:t>
            </a:r>
          </a:p>
          <a:p>
            <a:pPr marL="514350" indent="-514350">
              <a:buAutoNum type="arabicPeriod"/>
            </a:pPr>
            <a:r>
              <a:rPr lang="en-US" sz="2400" dirty="0"/>
              <a:t>center for the performing </a:t>
            </a:r>
            <a:r>
              <a:rPr lang="en-US" sz="2400" dirty="0" smtClean="0"/>
              <a:t>arts</a:t>
            </a:r>
          </a:p>
          <a:p>
            <a:pPr marL="514350" indent="-514350">
              <a:buFont typeface="Arial"/>
              <a:buAutoNum type="arabicPeriod"/>
            </a:pPr>
            <a:r>
              <a:rPr lang="en-US" sz="2400" dirty="0" smtClean="0"/>
              <a:t>Parks - </a:t>
            </a:r>
            <a:r>
              <a:rPr lang="en-US" sz="2400" dirty="0"/>
              <a:t>location </a:t>
            </a:r>
            <a:r>
              <a:rPr lang="en-US" sz="2400" dirty="0" smtClean="0"/>
              <a:t>densities, annotate one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Sunlife</a:t>
            </a:r>
            <a:r>
              <a:rPr lang="en-US" sz="2400" dirty="0" smtClean="0"/>
              <a:t> stadium (Football) and Marlins Park (Baseball)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Everglades wildlife management area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‘Rough’ routes of highway 95, 90, 836 and 1</a:t>
            </a: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68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882" y="1006474"/>
            <a:ext cx="1114022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AND EXPLAIN THE </a:t>
            </a:r>
            <a:r>
              <a:rPr lang="en-US" dirty="0" smtClean="0"/>
              <a:t>distribution </a:t>
            </a:r>
            <a:r>
              <a:rPr lang="en-US" dirty="0" smtClean="0"/>
              <a:t>of recreational and sports facilities in urban areas</a:t>
            </a:r>
            <a:endParaRPr lang="en-US" dirty="0"/>
          </a:p>
        </p:txBody>
      </p:sp>
      <p:pic>
        <p:nvPicPr>
          <p:cNvPr id="102402" name="Picture 2" descr="http://www.amarillocountryclub.memberstatements.com/Clubs/AmarilloCC/Uploaded/CalendarPics/2012/MP900399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937" y="3169277"/>
            <a:ext cx="2572789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04" name="AutoShape 4" descr="data:image/jpeg;base64,/9j/4AAQSkZJRgABAQAAAQABAAD/2wCEAAkGBhMSERQUExQWFRUVFhwaGBgYGRsbGBgfHh4cGhwaGh8aGyYeGB4jHBocHzAgJCcpLCwsGB4yNTAqNSYrLSkBCQoKDgwOGg8PGiwkHiUsLCwqLCwsLCwsLCwtKSwsLCwsLCw0LCwsLCwsLCwsLCwsLCwsLCwsLCwsLCwsLCwsLP/AABEIALcBEwMBIgACEQEDEQH/xAAcAAABBQEBAQAAAAAAAAAAAAAFAgMEBgcAAQj/xABOEAACAQIEAgYECQgIBAYDAAABAhEDIQAEEjEFQQYTIlFhcQcygZEUI0JSobHB0dIVM2KCkqLh8BY0RFNUcrLCJGOT8RdDs8PT4iV0o//EABkBAAMBAQEAAAAAAAAAAAAAAAECAwAEBf/EADERAAICAQIEBQIFBAMAAAAAAAABAhEDEiETMVFhBBRBkZIiUjJiceHwQqHB0SOBsf/aAAwDAQACEQMRAD8Ah/0tzIgDNkbXmTH7UnHf0szM/wBZYnz/APtgGOB7m3swpuBER2ojbv8Aqx5fDy9TsuIeXpZmiQPhDT3T/HCl6WZr/Ev7z9+K+OE3vJPiP4Y9HCFPMeUH7sbRl6muIeTpBmSwPwuoI5amg+5sSv6SZn/FOe8SfxYrY4KAbDl7fZfCl4IJ2+jA0ZQ3EsJ6RZkf2h/efxfzOEU+kOYE/wDF1DP6bW/f7/rwHTg6xz8LDHn5GWZBE+zG4eU1wDq9Icx/i3/bb8eEjpJmBE5qpHfrYf78CF4PPMD9X7hGOHBYuRM8oHngOGXqG4dA1T6QVoE5xzH6bX8/jMcOP1og5x+7843K395gQOGKfk4cXg6k7R7sDRlfqb6OgSbjVUiPhdSSIkVG947eEHjNYj+t1f229/r4hjgaz/PhhI4PTmYF7csDRl6h+joS24vWeR8KqieYqN+LDn5Sqk6fhNXVI3qPPftrxAThyi+naf5EDCKmTgnTp+3GePL1NcOgTq8VqgXzFTf57D/dhH5UqE3ruIufjCNv1vHEJeHauU99sODhaxc37o/mcLw8nUNwJR4s7X+EuR4VD49zd5+jHqZ2ob9fUj/OxB3HzuWIX5MX+YwhuGr3X8j9mDw8hrgEX4rUn+sVJG/bM/X4YTU41V5ZqobbCo32N4HA/wDJPMEx9vtwo8KGkk++OWBw8vU1wJ9Hjlbf4S97Rrbl+vhf5crD+1VNojW3jf1/5jA88GWOU/z4YR+RlFiw7/4YOjKvU1wCVPj9WT/xbn9drRb5/f8AZjl6Q1p/rTz/AJ29ny8Bn4ImxEn9ECPrwr8jKFHdysMbRl6muHQKtx6vcfCqhk8mby5P4YR/SKvt8KqXPz2/HgSeFreZHkMKTICPD3YKhkNcOgSfpNXX+1VPPU0f6sNL0nzH+JqeZZ4/12wPqcMU2j3Xx7Q4SpBJ2HlPuwdGXqD6OgTXpHmAAfhVQ231Nf8Afwy/SeuRHwup+2wP+rA2pkEvfbynCH4VTESTe0kAYOjJ1N9HQJ/0jzAH9aqftt+LHg6TVwP61U/bP4sB6nClk6YjlthtcgNIiNh83G0ZOpvp6Bz+k2Y/xNT9tvxY9wJo8JXSJ3jux2NoydQXHoERmUIAESb8vEY8NO9gT7D4+7ALhvGWrntpVUKAykxytHaIkEHv5D22CrkKlRVYutOmpHWAE9Y9wCKYVTr0gzEiZG8HHp31VHJ+jES2qItz3kXvvh7rlUQY57j+PjiBk3GuotNmamYNPUSSO0NSyRcgETYb7AzhnjPF/g6g3A7jEvJ2G8EfT4YRzSVrcZII01SDDbW7/Dk3gcLR1UKDa28bRF/WwCyPS1azLSKVgKhInSvygRIMTaZxN43xf4KoJJI7ioBeeahgYjzvfuuNdK2t+hqvkwoIJmQRy2+i+HGqAHcA4rvD+lVOu4o6aq69V9KSJBvIvI3+jErjPGlykEktqsQVUOxNywDA6QNonG10uX/Rqv1CyqrCQV98+PdhYoi1rtYbySe4TfywC4f0uSu4paaq6g0Equ/rTa8iJgm8RbFw4DlkhqxLaqRUqIAPyoYiDIBCkiRyknbBUlVtUaujBtalDRphgbjYgjkQbg4cOUsSS3f/ADe2AeTzlU5k6z+cYkiZWIIDoCSVErt3H24PZoSBpne5AJj2SJ8sZNVYafITU0LHaiN5Pt7/AOZxzKrc5vyP8cBM90sFKoaRR2gCQqoWXf1iVB7QMxNpxK4LxZM0GEVEKMD6izBBFwgAIN7zYrtBwiyJuq26h09whVhVgGL7z9GFkMFMPJ8f44BZ3peEqPT0O4Ux2FQxyKklRqIjBHhWeXN09XbUoxDKKdzzCnSIU2BDXEMe7AWRN8g6e4/Sdge0wuORj6j54kLllJ38zJxVR04JMLRdwDAK00IYTPze1iwZOs1WiMwUqKQp1IKUSR2uSwsEwbGQowFPqjV0ZIFNBbck7W+/xGEuhvYed7DvEA/yMVKv0/dD2qLAjaaaLtIBgr44sJzyDL/CdTaRTmNHZn1Q22mP0Y354OrqqN+jJCswMAmY21R39/l3YXUZ9ETv5TJtEnFYTp6lpRlJMSUp6VmATtg/n8ytOmaw1nUBpQJMFo2JGlp5WEajJtgKa6MNdx4EEwDcCR2th78ejKksJ28b/bgGelfaANJ6Ydo1VKdMIJPgLTEeZxYKbgHcxMwVgrPyZMarzBAiBjQmpelGar1EVcsBF1EnxH24a6wEkBgQpjmR9B8MROkueqUwgp2L67kT6oWPDdpva3dOLBxHg1MZRKyroYbSNLOrVGCagDpgKLNuRHLD3G6F3BDD9LvHnHmcNMB6oM37+/29+B/FONDLIrMHYu0eoIESSO3INzuPDxxA4d0uWpWVACOfbCDVF9IgGJn2CcK51yQa7h9qItPrDe55b88KQiwm898/biBxjPDLQwFV9bbdWOyANu1Y77iNvPA7JdKddUIAU5xUVBPPSIB3n2DGlNJ8jJdw9UkCT/tE4YcIQBIPtn6z44icZ4gcvDBarF2sNHqgXI7Ug3O/hgZk+lJeoEAKczrCiecCFt9gwXOuSNXVh9MupBMWHhb6/HHtKjKsRTZggBZgCQoJgFjFpP24RWrBabsobsqzQwFjBMTPaE+WJeU4XW+BUssXK1swaleq7A/FUwo0s02uUhRYSOQk4a0kDeyOumLH3DHYiqXW3ZMWkAwfEW2x2HpA3LP0Z6O03d1q9oBRpAkQZ8PC2JvFuHJTaolMldOX60KQGDFWcMDqBIlSNo28IxWPQxxmtXfNGtVLaUSJjclu4eGLL0vzRp1KjoFZxRVVOxGt2WJ1BYI1bj24p47MsuRyX82ObweF4cah+oG6HcKFaoCwpoBTLOgPabXUYljHqbKAoMdk7TGA/pa4dTSvlkQdlikiSZl3Hf3YtXo5o6Gqq2kVNClouB2rqDziFmLX7gMVn02ZgpmMuwa66SD3QXIMHuxz4nvH9ToyLZ0OcNrAZ3K0GptoqOqqV9W26nbTA7uWI3pZy1KjnMtKE0wAWSfWu07n7cRuhPSqrmOI5Sm9XWvWgwUQXAYyCEEe/D/p4qD4TRg/I8PP7cej4zPrzRa5Hn+CwcLE0+b5j3RLpLSzWdoUOqqQ5IuREBWbkT3Y89JOWoUOJ0A/ZprTLGZa8CNgSbx7sVz0SNq4tlQTF6n/AKVTBf06sPhyAHamL99lxLL4ic8sZy3r9yuPw0IY5QjsmFeiPGstms9RoKWfXq5EDsozbkg8saFxzovQSlU0ghjTdlGu5NPS4i8nY7cpxjnoXpg8Xy/+Wr/6T42/pzRK0utTUTSSoQIYklhoJE7wrNOJ+MzyzPVLoP4XBHAtEOtmacNU1M2UUEwxg7xqQlVJO3hPMnbGm8I6M0HpozIyvHaGoi+xMG8He/fio8MzJ+DkVNGXJdpLI2qodRZZ0jsnQQO3Bt3YhZrMvTh6dRGIk9kMCIvGoG0+3HBGelcjucbfMhNQSnn+IBYtmNIuJgIkD3k4svRDgtOvmH6wN2aQiD3sJ5eGKvkuG5TMmtms1lnapGt5LamNgABczHcLxNhMTuHstIH4LSSitQDVo7OruDaRLRffv5Y7341PDwlE4l4RrLxGyJwSnp61erZR8IrEsRpB+MaDJjV2Y2nBClmqVJqnZDu+nfVK6QRspkzO57hh6hwmrWNiW7wuw8ydveMFMl0OeJLU0XmZmPPSI+nEcniMmSChskisMEISc92wJw19ColKjpVQAu1htzJJ9ovODFTgOb1EWt+mp0yWgSRJjSd+4ziHxjPUstaiTmHCl2IgIgHM9qBuLlgBIFyYAx8xV1MQ4MgXW6mQZgkCR2mgwNz344ck/ubZ1QSXJJEziNRlPV1aS1NEqSCrX+VcwZnlNojYDESlTy3U9QE6qCNMyCIcPHbMNcRZpv4YjcB4qalc0qsDVUYJUBkTLNpaSIJAMA76TB5G0f0fSopKVqbqN+Q9tzHtxaM5Kqly5CSjF3a5lR47wr4iqNPWDQbKrE7WlY1C8XwbzlGjk+F5TM1NQ7FANYT26R5b74crcEq0xqX1Adx26Y8iPV9hGEVWNWmaVdOtpzJQkskjYgNsb76sdGTxs5uLmuXqjnx+EjBNQezKj0m6X5XMZWoiGWgaZgEHUOXvxsg6H5fQPWHZB9Yd1+WMwz/RHhoqrSFCoHK6jpZwBYG0kg7nYnYzFputfidTMU21mnRSCpNYsGNt0QQQs84ItvieTOpvuUhicFtyBvTHo4q1cuKKzIqlp0sOyaZACspV2IkBYuTyiQz0wpkfBIrVnB1K6PATUF1dkaREG3dYRgZmBUpqXR6blL6QYJgzAOowe7zxIqVzXyWRdweuatUDajBBWloIuLAwDfz54nFuT3RVqgZ0xeimWyzmEbVUVzJMkBD9Rn24o1DMJWzmX0CT1mkmNwfVH89+Lb6Y+H9TlsqJnVVqGDEjsUxBjy3xS+goLcQya8mzNKfY0b/rHHpR8Q+BwvTf/wBs8+Xh48bi3v8Asat6QMguXWiaUrLODfeNMcvHGbV0NTO5aTdmIJ9mNB9MmZZaeWKsQesqTb9Fe/FA6NF6vEMkrHUDmUGwG5E7DFY5IPwmhrf9yUsU14nWntX+DSum2UXKpTalT1FnYGSbQBjMOMVDVzlAdWELd03mRz8saP6YOJPQy9FkIvWYbA/JJ5jwxm3R/PvmeI5Jan9+q7AWYgct8Tjkxvw2l/iHlDIs+r+mjaMz0UodW6yRYqTIMbgmIv5DEWpmaSZOo1N69RmbQ1VrNqkqgaSLACIAI3BInFlq1NJZmFgWJ32BJPLunFK6ScSb4Ll6SiQ5rZhysXAeJbSSti4MzAtjzHuz0UVrJODTUmJIn+bY7HnCyDRpm3qDx5Y7HRbEL3/TvLKB1dFFtfS1NPL1YnDT+k3LjcEeVRTHKTYx7cUscPkQGYe3+GCXB6j0ctmlWnNgzVSFJI1KAsEXAJBI5WMY53rW7GqPoHcp0wyoapVpqGqVJuaqb90qJAsJ3iPf3Fa/DM1WFbMUGqsqhVDVRoABJ2VhJvznFAOWBK6AF7R1RfbnBt3i8m3uKUciDG/7v3YVSm/wsZxj6l7yPSHh1GOqydKmVuCi0gw5SCBM+M4hcTqcMzWY6+vl3rMFCgNUGgAdygifGZxVvyco/wCy/hwupkAoMEewL+HB1ZRdMC9cP45w6gVNHJUqZXZkSkrCbGGAm4tvzxB4ieF5nMNmMxl2q1CAIdgUUAQIUEDlznfFUo8PBmW52sn4cK/JQHP91PwYOrL2NpgXzLdIeHUYNLKU6bAdkolJCOUBlgidvbiH0o9IIFGaJCspkgsrM6wZUAzB25csU38mW/hT/Dh/o/kurzNI9X1xNQaQdAAJGkTaN4ItuN9iFbyP8QaiuQ/m2qZmijSE3MHcRqUgCAqdsCwAtuDYkeMrmFY6dLLA2N92nYAmwXeOd+69cNq9YucLrLRVBkDkgNhsIJ958jio51Oqal1ZIV1qsbyPXqgRcyAFEGT54Fao2G6ZCpcQqMrCNyJHOO7YXnn4e+79AEp1GdK1NGMApqAJGkBSAe6ADHninZFAqaiZtJnl4nHtLi57Jpioo5OAVBETCmJJIsIBHaGBBaHYZfUqCPSfpF1lSqrM1HLKxp0RTChXqdkwZUr6p1HskksFXZpCpxdQodVKwnbWoW0h9PZDB11A62UblbbEGMRnrPVAik6lmLKguAfVBJJ1AwASCSB2iCBMP0eGKhDVGuuwQgBYvBc3Pf2Y2kMd8TnLexoxIfEc/VKsaxClhpZkQKhWTCTPZK6mIv8AK2MSs/J51lpKR1aBAqhFXUvqgDtipC7g3/7t1M3SRA6U0AMjXCzbvZjrPnfCaPED1UaWImJ5HVJ1GV1Tb+eaKbGoFcNrEO3ViIYnSCrU0aSZbtSQHAYDmefIlU4w7j/iDr0lgxQlfkJo1Quo2DGFI8ZmMeZbNKwOtFqqg9cqrHutPbnwAnCvgVKrDUqr0yIgFi9PkQLyw2G5a3KMbW/0BQR6McW0snVaw4vXV7kKzwNI0BgQDOlydQEzsTq6cMoVZPVpKkhoGkyOVvCDfkRjDGo1KLgMjTpgBTCMBqIGqSYJbSGUSJYdkgYvnRvpxU6tiKD6m7TJq7Ig6WaWIbtN6oANhfw6IuuZKSb5EZK5OdqdZT6tnZwx20uxOmCD3x2jNr90R881fqqighHNoJ0qbxOmmAGEf3l/Fo7Vkzubo8Ty+uiAKqi0GZG5SbctpAgnuNwXR7PhczRV1DLUcq+pQxkkAGSpKyWgjxPsEIU9txnLbcrXwWuHBQh11G4N4vFoWCbc/aBcSeiPSXVmHLwKanSysUlipBUrJG0ETHyj7XuP0OqoVWpkrJKkA7fElj3lbmYlYgWXbFfy2XpmlTKpc09ydjsbSdW49/ngtUZbmhdIs/w7PdWMzTqMtIsQAywxIAMkX2HKN8OZDP8AB6BRqWSpqyEFW6tS4IuCGMtIPOcUROHLsWv/AJF/DhFThi94jb1U+7GU8q2NogXfj2Z4dnurFdKrrTYsFEAEkAXgTFuUYk5CvwmgUalkUVkMq3VjWpFwdRlp8ZxSk4QukbXHzU9vLEelkJMEjb5q/djasqNogy7dIcxw/PKi5hKrKj6wohQTBEGLxfkR547h9XhNFkalkqatTIKt1Y1gi4IYktM85xSqnDIN4HsX7sJfhfj+6n4ca8htMDQsx0xy0GVqENIIsBeZ3PswPXpzkaIRKY6lUEKqlbczuZkm578Z7n+DOIO/aHJRzHcuLJ0PFGjQruuVNQhWFSoVDKBp2iZhu1Nu6eQA3X4jUvQLv0iyTHURUv3FAMdiifB6ZvoC6iTAiBN7bwPDHmN9RtKLXR4DmHCsiEqYIIdCCP2r/ZhWc4VmKWXqyGRYn5wLEqsEK0jYX8/Izegud0O9A2i6jUWBG/yhII+kRN1k3Wplw6lWAZSIII3x2Z8cotwkcuLLGcVOJkvC8oSJM2GkSTcKSNXmcEwQBtEb4sHHOjPVjXRBKiSyz6o3lZvA5i5+yncR4ktKmatQ9lfVHNjyMcyeQ5D24lagqRb8RMr5m2qyKPlP9YGw8yfZgJmOmGXBKq1Ws3dTBj6IH14H/Aa+ZLVMwvZVNa0S5UAGY1wpkwPDf2Ym+j2gPg097nGWNy3ZOeVRWwpOlijfL5tB3wT9BMYJcK6Q0axhHDN8wjRU9xs3sjBM5cYpPSnJh8/l10zqXadM3bmLjbDLE0TWe3TNFyuQq1RqpozrtI7xvzkR3HEylwTM0+0EdLQXF9IBDzAvuoFu84CdA+L1aGZ6isSQ7BEctOo6QwpVDAlyD2KkAkgqZ1W1oC3njSTexZSXNGb8I6ypls0YB0anclZVgFVtIDGykAC8yfDaBx5GJDV0KOqsQFGmLuDKjsydDHa9u/F84lwynQyuaFMQGoOSJkTCi07eWKl09qRVfwp/bWxHh0kimq2VavOikoAYFxKseyQEYgGxHrXgiLbcsQct1jX21N2afZJBbV2VO9t9THSJsIWWlZ2uRQ1QJIlNUQSCt7i+lJYXXvBnC+HkKr1GNhKrAjSIBY7kk6YW8esw8xNbBiSqRWiFRSutliSTBCgSJgkIIBJ5kybkBQ+b4gygu8kGBK35xKAbb994kzAw6/EACNW5fTAuCYsPVsBH0TN4ESllGXWi9pGAZO9bd/cOUGIBnElHe2PfQ9zAbrae+lkYGZaGFwTMCSZv/wBsEqVagaMFe1ExF5vf1I25x9N8QadVbADWYN4hV3sDuL2G0DvwhdiAFDEyKZNz3At1k6oB5aZ53nAcLCnQu5rRPYVGLRKglj6siZi8eA7xheWzBaSobssVYkQ1rTf1gJFpvJthlq4mGGglQZUSCCZgk78gYJsdsIrZV2C0ydImWZd4/RiY+UAJjuuLMoi2HqFdWAp1SpgBxpM6du0hO42DL3EAkgg4H5rIOqukhIGmVgkqxJ1ywGpYaYs1mEypmJQzlPtKtur0C3qraFItcbWBvESJnFjoL1ygqpZlBEU4JAJ0GAxAYJUh4JFg+0nDaQWGuj/E6hU1qpEvkw+gSdIRwKKsxADSdQ2kSwJtg9nODdbmFqU6OkzNNiakEkKxqRTgLcr2mPIxecBeHZo9ZUp11oBHPVo8KjEARDAXmnU03Y21gKOeNDyFUOtJgIDJMd09Xbvtt7MUhG2JJ0ZFxirryp6ymadMSQU1AsRT3OokNKEDUd533wJ4Rl20qrkHSijszFpG5AkmxPkMWjpAs5DLg81iDt+bQYD5TsrH8eWMo2Pex7UyyhZG+IGd4ilNdTuqrsCTvHdF29nvwjj/ABQohCDUxBMcoAuW/RH7xMcjim5vJsc3R63U7M41FyDN1EQCQoE7YpRNyoN1um1GeyarAfNWB9N8N0emFCd6qeZP8Ri9dG8kAjQABqG1th/HEbjfBKVQHWit4xf374VQ1K9/ck81AfKcT1jUjLUHjAPvW3sIwRylNqs6EZmW5WO0vjG8eIkYzzg3R7NGg2ay4MIWDQyz2QCZUmWABnbvxZ+jHHRUcay1KrTNyvrJ+kAfXXkUO4MWscaSlDuVjJSLFX4dXIg06gn9D+GG+K8Yr0sstMMqB6dOmae1QaE0sxGntajAvyVIMTi88PzjOO0BqG8HsmRIZTzUi49xuDiNxXo4lchmJDL6pFx33Bt9X1YRvUOtigUssABy92OwXzXBq6OVFNnA2ZRY49xakDcG8P4pTFc1FqL2XUiTBgKsi8byRjSc9nWpU9S0nqxyUgN+8e17L4xsZvsgxTggwdLiYkGJQAwRFsbaNgLbAfQBjr8XmWVprmcHhcDwpr0YJ6X5uMsFB/PMFtzWNTR3yBH62Mt6n4Xnwh/N5cAkci52nyH1HvxcukHDmy+lS2qn8YyC5IgINo3ggW3jGccA41Sp1Kz1VJ11CwOmbcvLHJBJytnVO9Oxdc9S0/CT3UR/pc4Eej1P+EX/ADN9ZwnN9Ick6MOrUsykKWpjeCBci18DejPEEo0AjojEEyRVowbnvqA4604r1RxyhNx5P2L3GKhxNdXFssO5D/7mJP5dpg/mR/1KH/yYGJUp1M9TqutMUghXSalI37XIORzwXKPVCwxTT3T9i3DJBzXEkfGCCN1IVCrDuIIBHiBjS8pxNmyqVtBd2phiikAzs4XUQLGbeGMypZ/JAQAg8io+o40fou6nKUdEaYaL29dsQm0+R0Y4yT3TPeL1y+SqvpK6sv6piRqIsY5jY+IjFJ9IwJav39SY9orffiz8WatQWr1QpaTNSHBYsCVBUTbciBz78UbpDxc1QTVChjRBGgR2DMWuO/a++Ody6nSkVf4bWLHSqslLS66lEKI1yALkwpW1xBPOxHO8QbTTPZkkMR6wN5KidzJX3Hux2XylN1eSQCDHYclNQMgECYv3842tiBWzjFwFBJ0TIuDEbBSdUlCQL+OBpiG2NIaillcB0JIDqYjnDARE6ufcf0scZ1ClHaUh3tOsknswIAJMDTAvHMY9pK4KrcreTqnbcLzmSN4jmwiMOZfNhajEMCZd0XWDp1L2Qe7tS29tPiMag2Lq1UojQqq7jcf+WhO4jZzYSSDMCABcsHi9cXlfLTb7vox2Uyx53PPx78Pup2xBwcnuPdDWVzyVvi2VabNsNqT+DL6qzJuBzkg4bAPWFCACxbT2Y0EEdk7iQy6dN5N73GIWaoRe/n44n164LIzkCdDVF1BZKjT7YIVje+rzm8Y+hNsQ3WerTAHJnYyL2IAv4NCjbwxa+iDk10M6dTBDpGkqHHVEkTM9pTy59xxWmpOZCqyoymGmI8CT6sGTzmZBIwd6L9ZqRlB7TAKYhRBVtyBEKmqZ2w7VC3YYTJ5iKoqJTgnSKoXXWmerUbBiCWDTMDSRcggX3obmWZXUi1OrURLzIApGZ8WLeA2FgMAOJcYyql9OaFN1NRezS1qCWF02Gq297knE7g/HAtNaWSoaqaHQlSq+nU2kMZAEse/a8bSMSx7Mee6K30gB/J+XgGwP+hMVfhHETVVpRhpMdqLna3P/AL4sPFeNtVpdW1FKSoWA0loJ03UajBhRIAMQJ2wKySALEbn7Rh4u+RmiDncv2KjbkownwCmB9Z82OAvHqcZ7LnvYf6kxNTj2UYQ1SxEG7+3ngHxnP0DXpOjMyqZYy5PrIbSSdgdsVjB3ZyuV2ajwh4pQObH6hhOcbs4r2S6a5NaQGupqv8mp3+WOzPTHKsOwajfq1IHn2Ti0VSOZpjfQGuF4ZmBYsXrW8BTWSfAfSYGBXTPgxy1RczSFgbjvB3B/nn4Yl9ClpJlXFZ2pGo7WLPT1pAAMSNQ9YT54L8ezuVrZd6fXKSVMDrPDzvfAnG1ZaMqlRbeizB8pRqAyCpE/5SSPov7cTc7xRKbIpDlqhMBVLbXMwLCL37j3YFei+mfyPl9Qv1j790sv2YKcQyjVKUIxVxBUgxBFxPgdvbjjcadHXF2h18woMFgDjsUPiNbNCoQ69oBQZIk9kQTDRMY7B0dyqSBatOcqU2OosIkIo7O6gaJlCtwSZEz5a8AJPnjGOj/Skuy1KopM5qJT1CiEbtAgkso028rx4mNoZwGM/OjCxi1J32NkknFV3Kp06IJpj9Cptbc08Yo7yDfy3jy7sbH6Rq2kBvm0XP7w+7GJ5eqAJIBO8NMd+2xHhhqt2LB0g5wPLs7Io7TAzAgxvaCCBHiDGD3DlWjRVKlXTU13pozM8kwZCMaZJlVl4jTa5nALNZp6irTDsx0hnZ200RIU6ERR2ioZdpP6AAnDfRzh1WpmOrSqqzBqHVA0IyvJkiLhbGDMY2iubKa75ItvwunUWonXGkTChSSksCtgVApuIYyNd9QnYQyOFtryq1h1N6jQFUhRKkKokrBb5PMk2JN6pxgHrQzELTL6lWexc9vQAxUAkGLxbc74I8N4vXpVWqa3CEnU+V7O99TJA1BRN4AmO0MBx1LYKnp5osmZQfCnpNpgAqgC6QNiCBqIJa51KFkx8m2Na4Hllp5eki2CggSZ+UT9+Mb4N0gUVGeqKBqUVjVFRXswTSB6mog93O8QcbJwrMKcvTeezoJnwkk4TGmp79A5WuGv1/2V/wBJGdr0aK1aJtTYM62hhMhTz0lgAYvcYzFOI1K2o1Z9UCCLqApinsLAnc3xpPGuleVzKvSQNVBAVtCs4IDAkfFhtxbcb4BZ3g5rO79Tmyam56gTyEyxW/jA3xbScamgFlqCaKnYGzQYv6v0Yr1eqaBqVBeEBgiQTKrEi4xdKvCjSXSaObGq0laQAn9c4Fp0Yo5rr1L1F6uoaTWS+nSxIsQb29njhnFM2uiDxfjQUqr0WlwpmVIBkW7U2jY+OG67Ia5IFgrWgAzYDYeHdg1X6GUuyDUcxG4W8eQw/wD0VTVLVH2O2nmZ5Ae7bCqCS2DxUwLk2th9rTODVHo5TX/zH9y4UOj6EwXePJcLpY3Ej1KZxEWP2YXllQVFLqIKU5nSxksZ3ERf3mcWSv0VVzAqN7h92O/oqgKnrG7IUXv6vntfliiJ60CMrxSmaj00pP2WYyAqix/Rue/2Tgl0fVsyi6qYUGvBkliCjAMp5GQR3gyd8O/0VQEstQyTPqjff2YK9GKnwBdJVaq63a/Zu+g8heCljveNgMTlC0MsiLpX6BZUFFhuwIBDRI1EgERFtrR374D9Ms5U4fltWWRdPrC0lKhZCrX3WE0xvJW+FZz0nlX/AKpUcgA9kkjcxspI2NiJwI4v6RzVQo2QrEFY5sLGbgoJ9+GcehlMqNDpBVzekGmERACRAln0BGqAwIDADsxa18FcuIjwj68BavSNFaoXo5lNV9T0wLxuYMD2fwBXhHEEqrqRgwFtiCDvecZJpjpoyabm/PCwfHlbEsPRBMg79xwxmOrZ1CCL3tGOuzmZyAyJYxN+/wCvFwy/R6gu2bzRUiRoy9VZ7juQRH2YZ4dkV6hzpn4t1MLMEshBJiAIHfPdiNQ4ClUHkR4DEtdhqifmuFJ1qCnmswq6AWBWqam5EwAIsF39+H14Sn+Mzn/SqffhninBqSVKCsVUDK05PZBY3J9t98e5PhmWFRSHHPmp5HlF8CUjI13oXRC8OohWZx1r9p51HtvvOJVLYeWPOjGn4BRCQVDwvdGoxHsjCUa2IzKw5Fd41Rmsx8F/0jHYI53LanJ745eAx2MjpTVGfcJyKtUo9Q1Q5ZMxpZHICatQuFYgtJa0AkRfkcaXxarl3OiqwUipKySragbMNiQCd9jOMw4DkxSzVKiitUV8wlRWdH1KNSlwS4EEROwkEXkRjV+IZOjWAWqoaDKyJKtyYTzGNVPclJqSTRUPSXV7L/8A67W/Wa30YyHLUtREkqhIkgSb7kDnYbY0/wBKWYJRuTdXTVo5zUIMTyI+g4yfO1lgKo0/OgneZG5tA7sGKsydKw30izlOFp5derUM4UXuvZioZJOogQZJsBgXRpEQFkGCJWxO87XNp9mGARMzJ7yZP04uXRThSAdeXUsabwskaOy4JJFpjkdr84xRKluSnO2VFqRAE6rbBibTJtP83xY+hbaqoy5UaKzaiR6w0I7aV5Q9gZkYsXGuHUMwi9tUYN6wMkW2vuLzH8nuCcCy9KunaBJanEudQsJiOZLH2eBuHuqFjOnZyZD10yzF16wNXp6CwOoAkamGrSugySZBPu13gmXUZKitnXqQBIsykWBB5EGMYllkGXq1U1NWWsFKMS5uJBpmLapYbggjumRt/AZ+CZfUIbqUkQRB0iRB28oxOCerc6Mkk4JrqTcmmlAqCFAEBJCjwApJEfrHzxC450jpZY6axIJXWOyxkBgIE1Be/PBAqYv+8D/7lQfV7MB+P9HaOZOpyPzZQXpCJZSGHcRBHkTjonqr6eZLDw9f/JddiBmuldGrQrONQCgKT1YkF+ypA669ziuZV8pluvp1Hq60qsXYIDJYAhj2wBqNgAI8sEM50QVEdUrJpaGIL05lTqXefDY47OdB0qdazVFZqoHWEPRAMDey9kgibRMnHM3krdbnYl4TW+den9v3/se5Ojk6lOpVBrMKYTUYAnUFIgdaPnQdog92GvhWQgSahaCD2T2WhoBirEnS0b7eIwtchQy+qjBjMIG1B6JUMiyYtKqdI7rkDmMC8nw6jWZQSVNeiKp7VIgwp77qw1Hun2XVylY8cGDTqaf9uVf7sslHhWVdgo6z80Ko7JjSSRP52ZBUyMQMtmMiwpwap6yBqCsN2Kf3sjtLyGxB2xC4gBSqNT1ywoMGM0PVAZwB2O01zcXEiTGG+G8HpCsVGuQgrKS1EA+ECBB7QIODrfQHlsKTbvlsHuIcIy+WprUqiuASBKoxgmwmH5m2IVE5EoX+PIEz8W8j4wUwCNe+ogYVmuNZfMUUohdJeCTpoDToadwe1Jpna8XiDivZhcoyu6lwSxOnTS7SlvhAb2BSIJ2tuQMaU2uQcPhItf8AJF326B9hklB1NVFi4Xq2JCggGe1yufLCXXIy2pq1is/FvbVEAwYkyOfPHlHootQB9YPZhSDRAKsumNOoBeyZ23wrMdDC7FgVuqBh8RcqFMTq2JUE9/PGufQm4eGXq/39h7gHDFNSq4mrRZeySlZNJViNJ0gksIYEwJ+tvN5YK4K7Qbaqhi67SAfeMFeD8LOXptTAYwBfRqJFwJNKut4EezEPPFgeZsRcMO755+0/fVX6nFKrenkRqdS8H6T+NY+nFarUESs2hVUPoJ0gAEwBNiRy5fXix5dTq5j9sc/BiMVrN1lFe5AsnMfNHgPpw5omapTudueI2dpw6R87DordpvM/XiPnKnbQ+OL6diN7lv4U56grJgrWtNpCIw9tsOcCzfV10J2Jg+RthrgWbPUusA6m0+WpHEj2qBhv4LUsQMc1btDyeyLFxzLq3EEVlU/Er60lRB5gb+WE/kYNW1BNJ1TEELt8naLciPbhJzdRs1QadL1MsAfMX+kjBXIZ4tUUP60gGd+7E57ATLz0YX/g1A+TWIHkGAwlEj3Yc6MrGVa+2Yb60P24SXXbUJ5XGNJFochurRk48wvrR84e8Y7CWUszHop0kFTM0EetRdmZRpphpLSL3Qdxt440LP8AGFQ0z1dRwXgsEOlJkBiSLiTHZk3xmPQnMcPbP5YUKbCp1kqSpGwJ+eeQ7sbKi7c/fi8krJR5GY+kZlqtoZxSDCmupwQFjrHvN7x/OxgcP4NkqJDIVZzTJ1l9TXLAuoMTFgCqqRv5yfS9li+sIPU6tj5BHJ+sYreR43lgUWmGAUSC4Zxqg6oBNgbiNrnfAjyBK2Wc9J6eplplQAWEaKYuOsOnQxUdkkWMXUG4hcRV9JNCnCNSHqyypoZAx6qwPWCQKiO/iHIIgsSFz/GKYaHcodiBTgwRtqWATN9UT5TgaKPDSfWYTsIqe7fFYdSdNFq/8TaJ06VYQKhJKJzFVlParHtAlLCJg7wgBLgnTVK+YoUUADuAGMLp1ClRYMCKhaA6PaDYkRLMMU2tkuFrYs4McxVB+nB7oJksgcy70i+ull6tRZLQIQpz/wA31YbYxN6PdKqav/xD0EAiIqqxsQRIJt5eGNT4XnlTJUGOwy9M9kT8hdoMHGI8a4Vw2jmKiMXBVu+o3juojG28JC/BsuB6vUU4HhoWJnwxGUVHdFIu1QFzPpIy9MkdhCO+pQU+URIxHb0s02OlDTZpsFrBifYvljE+n9Op8PrayCwYiAoUqLwpCqNu+8iL4r9Gs6mVLAjmCQR7sVVtCepvOb9LqGV1UxMj883c36UcvpHhLtH0so50qyOTMAVCT8rYeQn24wZuJVSSS7EneTvhK8QqAyGIMzNpnzwNLNsbRm/SBl6lYVDUQNpCH44xFhHrCLMT7J3FlcM6YU2ektEio6UyiKrs7RpvpUMYtvY+qTjEmzDEkkyTc2H3YXl886EFG0kGQREjyO+F4SK8adVbrkbRxTpvlKtU1HKa9JVvjbmA68msYJX9bymRw7p1RDkpUQu6LT7NYTbsjT2jHeP82+8YbmM0zsWYySZJgCT7BgjwbqANdSs1OorSulNWwkGdJ+V9p5Q24S5g402qt0alT6RZVGXUaQdGv8aFMyDDAmQQzMfDtWsYTR49lCAqlS2yRVQsBDDRaS0g6IF/Psg5Bma8uxUkgsSCwGoibFvE88e5TiNSk4em2lhsQBbl3YHBQ/mcqd6mb5lvSGlAdU2lSltJq0lI3EQyEjbmflDvkuJ6TqRJhVMkbVKB+aL/ABXj9B7jHz7XzbuxZ2LMd2a5PmTc4I8KrBUqVes0VEgUwAkkmZJBFxsLXEzywXGkSu2bTmPSFQYyFpmQN2oGOe4px8r6DgbmOmyT2aaxB2ZZ79gkfJ7vqxitbMM7FmOpjck3J88eCsYi37K/dg6AWbAOn1NO01JoFpAB5r+inzhz+yROZ6RpXdqlGYCj1gQQQvmRy5E+zGZKYOLzk6QTLB1AXUgJjy88DJ9K2GhuxnipytRaS5TqxVCK1XUDBJVdYlpMh5sLXwKrcOrA3WiSI5eE92GujmRp1a7iqJUKxgeBA7/HBPivC8srsFpPGpQpBMXuRdt427jvOH1b0ToiocyqlR1YDRI74290/TiQ3Fs8ttSAAm3Z+3FffLAklGAXUQoYgNHKR5fTgt+SU6qezq6gNIYm5qUhq3+axHvxm0mGrJS8Yz7VEfUhdBpUwlh3d2PanHs+SGLITyMU5H0YH8K4cGarrh4pyNJNjK3tHI4bytHLtTEmoH0mTI0zeOcx/DxwNn6AoseX6fcWRSi1F0k6iNFI3te48B7sXL0fcYzWZFZs0wZlZQtkAEhiT2RvYYyjP0KKK2ln1SdM7RPP9U+8Y0T0Y8Z0U0ot6tT1SeTSRHkdvOO84TL+HZFIczQwY3j347HpU92PMcWovRk3o5pp+UcsABbrCDIkxTqch5Y2pG8dvDy8cZ70K4alPMJoYdlWgQk+qwuYk78zzxfxT8v2h9+Omap0K569zPfSJU/rXhTA/wD5L9+MpyVR9I0kR4x9uNL9IBM5y9wv+ymMZ7wqkhAkkGDMRO/eRhoJNOycnXIlcY1FkUi4RZ5ySqm3sj3YgjKMAG6sgSL3i+3LF0zWXo0cq9WoC+qgqWjUZCAaWIIU9kdqJjV34JcN4Vla2Vp5iokQsJTBY9qo6KKjEt2oEr4iZiFw8dkGnL+d6KB8Hdj+a1eME/Z4/Ti89C+ED8n512YIa1OogSDq+LWHN7f2hT+qcPHg1AfIAm9tQ2H+WMFMpklp5bQnYXqc4foyYntD2+zzwWtiTdlH6R8FNGlSbUGDAgQI5B79/rAezG9cHJ+D0PChSH7i4yXP8JFSgutmJCM0z3iwvvYeXdi4dJ+GZp/gvwdKrKMuA2jVEwsTpIvA54V78wv6Fsip9NKDNxWs6RqSmoYEbjSI5iIP0TgVnMw1OizqFJAWxUwZIBuG8d8E6TN+UaiMCHXL0lYtLSwRdU+MQL7mcROlvCalMOCF6skhSqkR2hCmBHK3gPPE5wbkmntsWxyjpd8yj8VpEZqsBsKh/wBWGEV9Q33E4u3R/o0mYzead2Omk+rSE1FiXaBEGQNMwASbbb4rvFsqKeZdTyqfNZbEyLMJFjzxdp9NiXoC8xmHUsASIJi3jh3iGpTZl/yhbiymTKxeTsTsZi0proCWuNz39+FcQjrD7PqGMAVlsq9QqNSp2CxLAxz+arGTEC3MbY5eHOedMHx38vUxKyCCRFyaMAAEk9o7d+HHchdOi8yToOqZ74kCOWJyk09hkgbUylZAZUG4jshvdAjlhui7MHkCyyOyu8gclwVzGaIFyyw0wGZCDBEixgxzja2BmWAGu4usfVhou1uB8xzhwLOAVEQ3yF5KSPk94xwJO6D9hfw49yD6XBB5Nz/RIwkNtBHvwWtwEfMUtMELuJ228MWVJZii0EbS2mSQJgeO2+AOZPZFx6vf/HFkTNFKlWKZZesJJX5Nl7/CTFtsJkTa25lMbV7gfPowqUQ9JUBqDYggwRItyviTnM3IMTAYiOXPDPGcwGaiRyqsADb+7xEzsjURPrHke84MYtxVmk0pOid0GCHNuKjaVNN5PtBOwPIE+zCOnDkZ6pFj2DysdC38MQuj2ZCVyzFQNLg6jHrCLTuRMxzjlvixUuEtxPMZk0qYat8WKYWoCghWkzENISwI59+LUR9SpVKWmAQJMFYINiLbH6N7XwapVHamddMqnwYBDtrAqUZNzHL6cQXypK6iKjaFCvrEdW22kSTAAiPqxceDcCWkUo1zqp18sajjSQ9EMVlQGkyeyZgeqCAYwjq0MuTAfRzL/GVSwAHVEXIkFWpi8XxWDlmv2W7O9jblfuvi1UoyWbqooatGpQyXZgQjK1u4XteT4Ys3ROkzUKrZlY7avTRGFM1Wh5LGZENpuCpEYtjxTm6iiU8sYbyZlbYuPR+p8TTBkctj847YJdNOhFOjRpVaQGnXpdusLuwMkEjYKAAo2NxI54idFXVoDAMVWQpE31AC1p3ncbYhLdPsyz+jd9LL9lenyKiq9OozAQWBInuO28b+M47FYrVTqNk3/uwP92Oxz8NEPNxLZwSuTqNMslgDodlmxsSpk7TgxSqvP5yv/wBap+LCqPBVWdGpJ3hy0/tho9mJH5N/Sb3r+DFmWTMx9KOaYFxrdppoDqbUdzaWkxiBwLoDnjTVgtFFYAgvmKamDcEhXMWvcA40Djno7oZuprqtW2AhaiAW2/8AKJ+nBLLdFaNOitJQ8KukEuCY8bAG1thaPPAbpchou3uVfjvQ7MVMj1WvLBgEBJrAzAgtaSTMAW2JPMzWc/Xenmcnk0ZilM0Udgfiy5CtYFbHc3uZ7saRxzKU6NEMBfWouZmxPlyxQc7wtzTarpDVHzaVkHWCVClh2liFDJovcyOQtjY99h+I4u1/gtFXg6yTfYx6vzf8uGac9XV0ntLQrKiECCXQOT6ovqo0xfvwYzPEcrJijWbuKs4Ujz1BfCcKynwdqNc0EVX6p+z1wqNAibBjAmPo78PRJlY4SrEBaoMltLbTG0Dwu3I7nfF3occaW+NcAX2UgD9nuxB4Pk8u9FGbTrYsZ62DOto7MxNhYjBU5agLs6r51UG3swskZNlAOWFTimd1XM0xP6gwafoulVdDuQpIHfBgsDfywqt0Yoms9SnnaaFyCQGpM3ZAUCdY5AcsTqPR1yRpzjEi/ZFE8o5L/P04ZmKlwHhGaRM9XpAKadekJa6tdptEkaKoMgggMI8KNxfjgzNWpVqIUqWBUeqCqhebTuMbDnei+bOWbLrmSUZtZIRQ4YRpCwbyQLk9kKbExjPuNeiPOtWY0KYKsAzSadNQxuyINZLKDaSF8hh1WnmLbvsUzr6ZcFgdPMDfbz75OJlHN5eJOvUQQYJAggiLNsRY4I1PRLxQf2efKpSP+/Db+i3if+FqftUz9TYFJ+obFdH6lN81RFNqlN+sIVhEquliI1AjVPfOInEHjOOCST18aiBJIaJJgX5xGJeX9G/Fqbh0y1RWUyCClv3sev6OeKli5ytTWW1TKb7z63fhdK6hs86SOgzbrWqPUsvahQ3qrHqgCACRt3YHBssCL1NJMN5RytvMd+CWb9HXFqjF3y1RmO5lOVuTYY/8MuKf4Sp+7+LBpdTWRq9TKAE02qauUzHdew5E4gVDTEaWJ9njgx/4YcT/AMJU96fiwpfRfxP/AAr+9Px4NLqCwCxkb8oxYTrZ2ZHQBjMMsnYT9QtjxvRjxQf2Vx+sn48P0/R/xYbZdvfS/HjbdTWB+LUnU0yzKe3soiJifqGBWZI1N5n68Wuv6OeLNGrLMY/Sp/jwy/ov4mST8Fa5+dT/AB4ZV1A2VKcX30SccWjm06whVUlixJFtJGmZgXKxaZsNzgevop4kf7OfbUpf/JgzwT0a5+jrL0FuBfraUgAyflHeBte3sJUkhXy2DvF+jaNXNWjxEK1SqStOKZW7SFhqiliCTcja3mSqdOV4kiZdHWnmV/OFlln0htRQkRpIuJNtY7NicROkWfoCnWWjDVJHVjTTD3VANJZJ3JuCPpxA4H0NzYr06mYpsjUIIIuzWgoCOzpAsdRG9pvic94unT9AQlJNa1d8yh5fpFmKObLU6mhtbLqAWQGY6gCVkAyfYcWvjfDsyMz1NIySgYDUlwSYgkwSZHZF55YLt6MaVVqlaotVahdn0o1PTcz8pp9nLvOHMzwzNkvXFRJ+D0i2tVYsrsQojSy/Jue7e8jHd4TxDhjlTp7fzY5vFYVPJG1a36C+C0eu4TnFzQJbLN2TMwdJcbTMMo8O1fa1P6NUWFRoLgLTfUQTCjx5ATA9vjiw1PR3mnq1Fdrau0UeBrjWrFStx24iOZ2GCHD+hBoZapma79VV0sGpAqRvIZTJMEkb9xxy5pRbbXrudH1PHXaivPXQGBRDDvYLJ85vjsLerf1637v2xjscx5+hmlrUz391T94/FhevO/3dP3j78djsLo7s9/zP5I+x6Gzv92nvH4seilnj8kDyqOB7lqQMdjsbR3YfMv7Y+yE5nheZqrpqojrvpdmZfOGcjEWl0TKkFcplARsRSp/aMdjsbR3fubzL+2PxQRehnCIK0yO4hSPpw0MnmxMJQuINlkjuNtvDHY7A4fd+4fMv7Y/FDScHrLtl8r/06f4cPLw7Mjajlh3QiA+8Lj3HY3D7v3B5l/bH4ocp5bODZaQ8jH2Yd6viEQOrEeP/ANcdjsHh937m8y/tj8UKIz8bUvePw4a0cS2+KHux2OxuH3fubzD+2PxR2niPfS+j7seH8onnS9w+7HuOwjx/mfuMvEtf0R+KPVTiJ3al7h+HCmXiHfS+j8GOx2Dw/wAz9zeaf2R+KO//ACA36v8Ad/BhvVxHn1X7v4MdjsZ4/wAz9zeZf2x+KEtU4h/yv3fw47XxD/l+9fwY7HYGju/cHmX9sfiji3EP+X+7+HHk8Q/5X0fdjsdjaO79zeZf2x+KEUm4l2tQoxPZiJi1zax8vDHjtxAcqf7uPcdg6e79xVnf2x+K/wBDLV+IfNp+8fdhAq8Q+bT94x7jsJp7v3G8w/tj8UQMxwSs4GvK5Zo2lUMeX88sKpcPzNMgplsusXkJTBHlfHY7A016v3N5h/bH4ofbN8RPyE/d/FiDnuFV60dblKDmALhNhMCzbCTbHY7B36sHH/LH4ogVOAuCCcjl7eC2/fw7Sq5mmITL0lG8QkT+1jsdgNvqwcb8sfYWM9mjvlqE/wCSn+LHY7HYW31Nx/yR9j//2Q=="/>
          <p:cNvSpPr>
            <a:spLocks noChangeAspect="1" noChangeArrowheads="1"/>
          </p:cNvSpPr>
          <p:nvPr/>
        </p:nvSpPr>
        <p:spPr bwMode="auto">
          <a:xfrm>
            <a:off x="1679576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data:image/jpeg;base64,/9j/4AAQSkZJRgABAQAAAQABAAD/2wCEAAkGBhMSERQUExQWFRUVFhwaGBgYGRsbGBgfHh4cGhwaGh8aGyYeGB4jHBocHzAgJCcpLCwsGB4yNTAqNSYrLSkBCQoKDgwOGg8PGiwkHiUsLCwqLCwsLCwsLCwtKSwsLCwsLCw0LCwsLCwsLCwsLCwsLCwsLCwsLCwsLCwsLCwsLP/AABEIALcBEwMBIgACEQEDEQH/xAAcAAABBQEBAQAAAAAAAAAAAAAFAgMEBgcAAQj/xABOEAACAQIEAgYECQgIBAYDAAABAhEDIQAEEjEFQQYTIlFhcQcygZEUI0JSobHB0dIVM2KCkqLh8BY0RFNUcrLCJGOT8RdDs8PT4iV0o//EABkBAAMBAQEAAAAAAAAAAAAAAAECAwAEBf/EADERAAICAQIEBQIFBAMAAAAAAAABAhEDEiETMVFhBBRBkZIiUjJiceHwQqHB0SOBsf/aAAwDAQACEQMRAD8Ah/0tzIgDNkbXmTH7UnHf0szM/wBZYnz/APtgGOB7m3swpuBER2ojbv8Aqx5fDy9TsuIeXpZmiQPhDT3T/HCl6WZr/Ev7z9+K+OE3vJPiP4Y9HCFPMeUH7sbRl6muIeTpBmSwPwuoI5amg+5sSv6SZn/FOe8SfxYrY4KAbDl7fZfCl4IJ2+jA0ZQ3EsJ6RZkf2h/efxfzOEU+kOYE/wDF1DP6bW/f7/rwHTg6xz8LDHn5GWZBE+zG4eU1wDq9Icx/i3/bb8eEjpJmBE5qpHfrYf78CF4PPMD9X7hGOHBYuRM8oHngOGXqG4dA1T6QVoE5xzH6bX8/jMcOP1og5x+7843K395gQOGKfk4cXg6k7R7sDRlfqb6OgSbjVUiPhdSSIkVG947eEHjNYj+t1f229/r4hjgaz/PhhI4PTmYF7csDRl6h+joS24vWeR8KqieYqN+LDn5Sqk6fhNXVI3qPPftrxAThyi+naf5EDCKmTgnTp+3GePL1NcOgTq8VqgXzFTf57D/dhH5UqE3ruIufjCNv1vHEJeHauU99sODhaxc37o/mcLw8nUNwJR4s7X+EuR4VD49zd5+jHqZ2ob9fUj/OxB3HzuWIX5MX+YwhuGr3X8j9mDw8hrgEX4rUn+sVJG/bM/X4YTU41V5ZqobbCo32N4HA/wDJPMEx9vtwo8KGkk++OWBw8vU1wJ9Hjlbf4S97Rrbl+vhf5crD+1VNojW3jf1/5jA88GWOU/z4YR+RlFiw7/4YOjKvU1wCVPj9WT/xbn9drRb5/f8AZjl6Q1p/rTz/AJ29ny8Bn4ImxEn9ECPrwr8jKFHdysMbRl6muHQKtx6vcfCqhk8mby5P4YR/SKvt8KqXPz2/HgSeFreZHkMKTICPD3YKhkNcOgSfpNXX+1VPPU0f6sNL0nzH+JqeZZ4/12wPqcMU2j3Xx7Q4SpBJ2HlPuwdGXqD6OgTXpHmAAfhVQ231Nf8Afwy/SeuRHwup+2wP+rA2pkEvfbynCH4VTESTe0kAYOjJ1N9HQJ/0jzAH9aqftt+LHg6TVwP61U/bP4sB6nClk6YjlthtcgNIiNh83G0ZOpvp6Bz+k2Y/xNT9tvxY9wJo8JXSJ3jux2NoydQXHoERmUIAESb8vEY8NO9gT7D4+7ALhvGWrntpVUKAykxytHaIkEHv5D22CrkKlRVYutOmpHWAE9Y9wCKYVTr0gzEiZG8HHp31VHJ+jES2qItz3kXvvh7rlUQY57j+PjiBk3GuotNmamYNPUSSO0NSyRcgETYb7AzhnjPF/g6g3A7jEvJ2G8EfT4YRzSVrcZII01SDDbW7/Dk3gcLR1UKDa28bRF/WwCyPS1azLSKVgKhInSvygRIMTaZxN43xf4KoJJI7ioBeeahgYjzvfuuNdK2t+hqvkwoIJmQRy2+i+HGqAHcA4rvD+lVOu4o6aq69V9KSJBvIvI3+jErjPGlykEktqsQVUOxNywDA6QNonG10uX/Rqv1CyqrCQV98+PdhYoi1rtYbySe4TfywC4f0uSu4paaq6g0Equ/rTa8iJgm8RbFw4DlkhqxLaqRUqIAPyoYiDIBCkiRyknbBUlVtUaujBtalDRphgbjYgjkQbg4cOUsSS3f/ADe2AeTzlU5k6z+cYkiZWIIDoCSVErt3H24PZoSBpne5AJj2SJ8sZNVYafITU0LHaiN5Pt7/AOZxzKrc5vyP8cBM90sFKoaRR2gCQqoWXf1iVB7QMxNpxK4LxZM0GEVEKMD6izBBFwgAIN7zYrtBwiyJuq26h09whVhVgGL7z9GFkMFMPJ8f44BZ3peEqPT0O4Ux2FQxyKklRqIjBHhWeXN09XbUoxDKKdzzCnSIU2BDXEMe7AWRN8g6e4/Sdge0wuORj6j54kLllJ38zJxVR04JMLRdwDAK00IYTPze1iwZOs1WiMwUqKQp1IKUSR2uSwsEwbGQowFPqjV0ZIFNBbck7W+/xGEuhvYed7DvEA/yMVKv0/dD2qLAjaaaLtIBgr44sJzyDL/CdTaRTmNHZn1Q22mP0Y354OrqqN+jJCswMAmY21R39/l3YXUZ9ETv5TJtEnFYTp6lpRlJMSUp6VmATtg/n8ytOmaw1nUBpQJMFo2JGlp5WEajJtgKa6MNdx4EEwDcCR2th78ejKksJ28b/bgGelfaANJ6Ydo1VKdMIJPgLTEeZxYKbgHcxMwVgrPyZMarzBAiBjQmpelGar1EVcsBF1EnxH24a6wEkBgQpjmR9B8MROkueqUwgp2L67kT6oWPDdpva3dOLBxHg1MZRKyroYbSNLOrVGCagDpgKLNuRHLD3G6F3BDD9LvHnHmcNMB6oM37+/29+B/FONDLIrMHYu0eoIESSO3INzuPDxxA4d0uWpWVACOfbCDVF9IgGJn2CcK51yQa7h9qItPrDe55b88KQiwm898/biBxjPDLQwFV9bbdWOyANu1Y77iNvPA7JdKddUIAU5xUVBPPSIB3n2DGlNJ8jJdw9UkCT/tE4YcIQBIPtn6z44icZ4gcvDBarF2sNHqgXI7Ug3O/hgZk+lJeoEAKczrCiecCFt9gwXOuSNXVh9MupBMWHhb6/HHtKjKsRTZggBZgCQoJgFjFpP24RWrBabsobsqzQwFjBMTPaE+WJeU4XW+BUssXK1swaleq7A/FUwo0s02uUhRYSOQk4a0kDeyOumLH3DHYiqXW3ZMWkAwfEW2x2HpA3LP0Z6O03d1q9oBRpAkQZ8PC2JvFuHJTaolMldOX60KQGDFWcMDqBIlSNo28IxWPQxxmtXfNGtVLaUSJjclu4eGLL0vzRp1KjoFZxRVVOxGt2WJ1BYI1bj24p47MsuRyX82ObweF4cah+oG6HcKFaoCwpoBTLOgPabXUYljHqbKAoMdk7TGA/pa4dTSvlkQdlikiSZl3Hf3YtXo5o6Gqq2kVNClouB2rqDziFmLX7gMVn02ZgpmMuwa66SD3QXIMHuxz4nvH9ToyLZ0OcNrAZ3K0GptoqOqqV9W26nbTA7uWI3pZy1KjnMtKE0wAWSfWu07n7cRuhPSqrmOI5Sm9XWvWgwUQXAYyCEEe/D/p4qD4TRg/I8PP7cej4zPrzRa5Hn+CwcLE0+b5j3RLpLSzWdoUOqqQ5IuREBWbkT3Y89JOWoUOJ0A/ZprTLGZa8CNgSbx7sVz0SNq4tlQTF6n/AKVTBf06sPhyAHamL99lxLL4ic8sZy3r9yuPw0IY5QjsmFeiPGstms9RoKWfXq5EDsozbkg8saFxzovQSlU0ghjTdlGu5NPS4i8nY7cpxjnoXpg8Xy/+Wr/6T42/pzRK0utTUTSSoQIYklhoJE7wrNOJ+MzyzPVLoP4XBHAtEOtmacNU1M2UUEwxg7xqQlVJO3hPMnbGm8I6M0HpozIyvHaGoi+xMG8He/fio8MzJ+DkVNGXJdpLI2qodRZZ0jsnQQO3Bt3YhZrMvTh6dRGIk9kMCIvGoG0+3HBGelcjucbfMhNQSnn+IBYtmNIuJgIkD3k4svRDgtOvmH6wN2aQiD3sJ5eGKvkuG5TMmtms1lnapGt5LamNgABczHcLxNhMTuHstIH4LSSitQDVo7OruDaRLRffv5Y7341PDwlE4l4RrLxGyJwSnp61erZR8IrEsRpB+MaDJjV2Y2nBClmqVJqnZDu+nfVK6QRspkzO57hh6hwmrWNiW7wuw8ydveMFMl0OeJLU0XmZmPPSI+nEcniMmSChskisMEISc92wJw19ColKjpVQAu1htzJJ9ovODFTgOb1EWt+mp0yWgSRJjSd+4ziHxjPUstaiTmHCl2IgIgHM9qBuLlgBIFyYAx8xV1MQ4MgXW6mQZgkCR2mgwNz344ck/ubZ1QSXJJEziNRlPV1aS1NEqSCrX+VcwZnlNojYDESlTy3U9QE6qCNMyCIcPHbMNcRZpv4YjcB4qalc0qsDVUYJUBkTLNpaSIJAMA76TB5G0f0fSopKVqbqN+Q9tzHtxaM5Kqly5CSjF3a5lR47wr4iqNPWDQbKrE7WlY1C8XwbzlGjk+F5TM1NQ7FANYT26R5b74crcEq0xqX1Adx26Y8iPV9hGEVWNWmaVdOtpzJQkskjYgNsb76sdGTxs5uLmuXqjnx+EjBNQezKj0m6X5XMZWoiGWgaZgEHUOXvxsg6H5fQPWHZB9Yd1+WMwz/RHhoqrSFCoHK6jpZwBYG0kg7nYnYzFputfidTMU21mnRSCpNYsGNt0QQQs84ItvieTOpvuUhicFtyBvTHo4q1cuKKzIqlp0sOyaZACspV2IkBYuTyiQz0wpkfBIrVnB1K6PATUF1dkaREG3dYRgZmBUpqXR6blL6QYJgzAOowe7zxIqVzXyWRdweuatUDajBBWloIuLAwDfz54nFuT3RVqgZ0xeimWyzmEbVUVzJMkBD9Rn24o1DMJWzmX0CT1mkmNwfVH89+Lb6Y+H9TlsqJnVVqGDEjsUxBjy3xS+goLcQya8mzNKfY0b/rHHpR8Q+BwvTf/wBs8+Xh48bi3v8Asat6QMguXWiaUrLODfeNMcvHGbV0NTO5aTdmIJ9mNB9MmZZaeWKsQesqTb9Fe/FA6NF6vEMkrHUDmUGwG5E7DFY5IPwmhrf9yUsU14nWntX+DSum2UXKpTalT1FnYGSbQBjMOMVDVzlAdWELd03mRz8saP6YOJPQy9FkIvWYbA/JJ5jwxm3R/PvmeI5Jan9+q7AWYgct8Tjkxvw2l/iHlDIs+r+mjaMz0UodW6yRYqTIMbgmIv5DEWpmaSZOo1N69RmbQ1VrNqkqgaSLACIAI3BInFlq1NJZmFgWJ32BJPLunFK6ScSb4Ll6SiQ5rZhysXAeJbSSti4MzAtjzHuz0UVrJODTUmJIn+bY7HnCyDRpm3qDx5Y7HRbEL3/TvLKB1dFFtfS1NPL1YnDT+k3LjcEeVRTHKTYx7cUscPkQGYe3+GCXB6j0ctmlWnNgzVSFJI1KAsEXAJBI5WMY53rW7GqPoHcp0wyoapVpqGqVJuaqb90qJAsJ3iPf3Fa/DM1WFbMUGqsqhVDVRoABJ2VhJvznFAOWBK6AF7R1RfbnBt3i8m3uKUciDG/7v3YVSm/wsZxj6l7yPSHh1GOqydKmVuCi0gw5SCBM+M4hcTqcMzWY6+vl3rMFCgNUGgAdygifGZxVvyco/wCy/hwupkAoMEewL+HB1ZRdMC9cP45w6gVNHJUqZXZkSkrCbGGAm4tvzxB4ieF5nMNmMxl2q1CAIdgUUAQIUEDlznfFUo8PBmW52sn4cK/JQHP91PwYOrL2NpgXzLdIeHUYNLKU6bAdkolJCOUBlgidvbiH0o9IIFGaJCspkgsrM6wZUAzB25csU38mW/hT/Dh/o/kurzNI9X1xNQaQdAAJGkTaN4ItuN9iFbyP8QaiuQ/m2qZmijSE3MHcRqUgCAqdsCwAtuDYkeMrmFY6dLLA2N92nYAmwXeOd+69cNq9YucLrLRVBkDkgNhsIJ958jio51Oqal1ZIV1qsbyPXqgRcyAFEGT54Fao2G6ZCpcQqMrCNyJHOO7YXnn4e+79AEp1GdK1NGMApqAJGkBSAe6ADHninZFAqaiZtJnl4nHtLi57Jpioo5OAVBETCmJJIsIBHaGBBaHYZfUqCPSfpF1lSqrM1HLKxp0RTChXqdkwZUr6p1HskksFXZpCpxdQodVKwnbWoW0h9PZDB11A62UblbbEGMRnrPVAik6lmLKguAfVBJJ1AwASCSB2iCBMP0eGKhDVGuuwQgBYvBc3Pf2Y2kMd8TnLexoxIfEc/VKsaxClhpZkQKhWTCTPZK6mIv8AK2MSs/J51lpKR1aBAqhFXUvqgDtipC7g3/7t1M3SRA6U0AMjXCzbvZjrPnfCaPED1UaWImJ5HVJ1GV1Tb+eaKbGoFcNrEO3ViIYnSCrU0aSZbtSQHAYDmefIlU4w7j/iDr0lgxQlfkJo1Quo2DGFI8ZmMeZbNKwOtFqqg9cqrHutPbnwAnCvgVKrDUqr0yIgFi9PkQLyw2G5a3KMbW/0BQR6McW0snVaw4vXV7kKzwNI0BgQDOlydQEzsTq6cMoVZPVpKkhoGkyOVvCDfkRjDGo1KLgMjTpgBTCMBqIGqSYJbSGUSJYdkgYvnRvpxU6tiKD6m7TJq7Ig6WaWIbtN6oANhfw6IuuZKSb5EZK5OdqdZT6tnZwx20uxOmCD3x2jNr90R881fqqighHNoJ0qbxOmmAGEf3l/Fo7Vkzubo8Ty+uiAKqi0GZG5SbctpAgnuNwXR7PhczRV1DLUcq+pQxkkAGSpKyWgjxPsEIU9txnLbcrXwWuHBQh11G4N4vFoWCbc/aBcSeiPSXVmHLwKanSysUlipBUrJG0ETHyj7XuP0OqoVWpkrJKkA7fElj3lbmYlYgWXbFfy2XpmlTKpc09ydjsbSdW49/ngtUZbmhdIs/w7PdWMzTqMtIsQAywxIAMkX2HKN8OZDP8AB6BRqWSpqyEFW6tS4IuCGMtIPOcUROHLsWv/AJF/DhFThi94jb1U+7GU8q2NogXfj2Z4dnurFdKrrTYsFEAEkAXgTFuUYk5CvwmgUalkUVkMq3VjWpFwdRlp8ZxSk4QukbXHzU9vLEelkJMEjb5q/djasqNogy7dIcxw/PKi5hKrKj6wohQTBEGLxfkR547h9XhNFkalkqatTIKt1Y1gi4IYktM85xSqnDIN4HsX7sJfhfj+6n4ca8htMDQsx0xy0GVqENIIsBeZ3PswPXpzkaIRKY6lUEKqlbczuZkm578Z7n+DOIO/aHJRzHcuLJ0PFGjQruuVNQhWFSoVDKBp2iZhu1Nu6eQA3X4jUvQLv0iyTHURUv3FAMdiifB6ZvoC6iTAiBN7bwPDHmN9RtKLXR4DmHCsiEqYIIdCCP2r/ZhWc4VmKWXqyGRYn5wLEqsEK0jYX8/Izegud0O9A2i6jUWBG/yhII+kRN1k3Wplw6lWAZSIII3x2Z8cotwkcuLLGcVOJkvC8oSJM2GkSTcKSNXmcEwQBtEb4sHHOjPVjXRBKiSyz6o3lZvA5i5+yncR4ktKmatQ9lfVHNjyMcyeQ5D24lagqRb8RMr5m2qyKPlP9YGw8yfZgJmOmGXBKq1Ws3dTBj6IH14H/Aa+ZLVMwvZVNa0S5UAGY1wpkwPDf2Ym+j2gPg097nGWNy3ZOeVRWwpOlijfL5tB3wT9BMYJcK6Q0axhHDN8wjRU9xs3sjBM5cYpPSnJh8/l10zqXadM3bmLjbDLE0TWe3TNFyuQq1RqpozrtI7xvzkR3HEylwTM0+0EdLQXF9IBDzAvuoFu84CdA+L1aGZ6isSQ7BEctOo6QwpVDAlyD2KkAkgqZ1W1oC3njSTexZSXNGb8I6ypls0YB0anclZVgFVtIDGykAC8yfDaBx5GJDV0KOqsQFGmLuDKjsydDHa9u/F84lwynQyuaFMQGoOSJkTCi07eWKl09qRVfwp/bWxHh0kimq2VavOikoAYFxKseyQEYgGxHrXgiLbcsQct1jX21N2afZJBbV2VO9t9THSJsIWWlZ2uRQ1QJIlNUQSCt7i+lJYXXvBnC+HkKr1GNhKrAjSIBY7kk6YW8esw8xNbBiSqRWiFRSutliSTBCgSJgkIIBJ5kybkBQ+b4gygu8kGBK35xKAbb994kzAw6/EACNW5fTAuCYsPVsBH0TN4ESllGXWi9pGAZO9bd/cOUGIBnElHe2PfQ9zAbrae+lkYGZaGFwTMCSZv/wBsEqVagaMFe1ExF5vf1I25x9N8QadVbADWYN4hV3sDuL2G0DvwhdiAFDEyKZNz3At1k6oB5aZ53nAcLCnQu5rRPYVGLRKglj6siZi8eA7xheWzBaSobssVYkQ1rTf1gJFpvJthlq4mGGglQZUSCCZgk78gYJsdsIrZV2C0ydImWZd4/RiY+UAJjuuLMoi2HqFdWAp1SpgBxpM6du0hO42DL3EAkgg4H5rIOqukhIGmVgkqxJ1ywGpYaYs1mEypmJQzlPtKtur0C3qraFItcbWBvESJnFjoL1ygqpZlBEU4JAJ0GAxAYJUh4JFg+0nDaQWGuj/E6hU1qpEvkw+gSdIRwKKsxADSdQ2kSwJtg9nODdbmFqU6OkzNNiakEkKxqRTgLcr2mPIxecBeHZo9ZUp11oBHPVo8KjEARDAXmnU03Y21gKOeNDyFUOtJgIDJMd09Xbvtt7MUhG2JJ0ZFxirryp6ymadMSQU1AsRT3OokNKEDUd533wJ4Rl20qrkHSijszFpG5AkmxPkMWjpAs5DLg81iDt+bQYD5TsrH8eWMo2Pex7UyyhZG+IGd4ilNdTuqrsCTvHdF29nvwjj/ABQohCDUxBMcoAuW/RH7xMcjim5vJsc3R63U7M41FyDN1EQCQoE7YpRNyoN1um1GeyarAfNWB9N8N0emFCd6qeZP8Ri9dG8kAjQABqG1th/HEbjfBKVQHWit4xf374VQ1K9/ck81AfKcT1jUjLUHjAPvW3sIwRylNqs6EZmW5WO0vjG8eIkYzzg3R7NGg2ay4MIWDQyz2QCZUmWABnbvxZ+jHHRUcay1KrTNyvrJ+kAfXXkUO4MWscaSlDuVjJSLFX4dXIg06gn9D+GG+K8Yr0sstMMqB6dOmae1QaE0sxGntajAvyVIMTi88PzjOO0BqG8HsmRIZTzUi49xuDiNxXo4lchmJDL6pFx33Bt9X1YRvUOtigUssABy92OwXzXBq6OVFNnA2ZRY49xakDcG8P4pTFc1FqL2XUiTBgKsi8byRjSc9nWpU9S0nqxyUgN+8e17L4xsZvsgxTggwdLiYkGJQAwRFsbaNgLbAfQBjr8XmWVprmcHhcDwpr0YJ6X5uMsFB/PMFtzWNTR3yBH62Mt6n4Xnwh/N5cAkci52nyH1HvxcukHDmy+lS2qn8YyC5IgINo3ggW3jGccA41Sp1Kz1VJ11CwOmbcvLHJBJytnVO9Oxdc9S0/CT3UR/pc4Eej1P+EX/ADN9ZwnN9Ick6MOrUsykKWpjeCBci18DejPEEo0AjojEEyRVowbnvqA4604r1RxyhNx5P2L3GKhxNdXFssO5D/7mJP5dpg/mR/1KH/yYGJUp1M9TqutMUghXSalI37XIORzwXKPVCwxTT3T9i3DJBzXEkfGCCN1IVCrDuIIBHiBjS8pxNmyqVtBd2phiikAzs4XUQLGbeGMypZ/JAQAg8io+o40fou6nKUdEaYaL29dsQm0+R0Y4yT3TPeL1y+SqvpK6sv6piRqIsY5jY+IjFJ9IwJav39SY9orffiz8WatQWr1QpaTNSHBYsCVBUTbciBz78UbpDxc1QTVChjRBGgR2DMWuO/a++Ody6nSkVf4bWLHSqslLS66lEKI1yALkwpW1xBPOxHO8QbTTPZkkMR6wN5KidzJX3Hux2XylN1eSQCDHYclNQMgECYv3842tiBWzjFwFBJ0TIuDEbBSdUlCQL+OBpiG2NIaillcB0JIDqYjnDARE6ufcf0scZ1ClHaUh3tOsknswIAJMDTAvHMY9pK4KrcreTqnbcLzmSN4jmwiMOZfNhajEMCZd0XWDp1L2Qe7tS29tPiMag2Lq1UojQqq7jcf+WhO4jZzYSSDMCABcsHi9cXlfLTb7vox2Uyx53PPx78Pup2xBwcnuPdDWVzyVvi2VabNsNqT+DL6qzJuBzkg4bAPWFCACxbT2Y0EEdk7iQy6dN5N73GIWaoRe/n44n164LIzkCdDVF1BZKjT7YIVje+rzm8Y+hNsQ3WerTAHJnYyL2IAv4NCjbwxa+iDk10M6dTBDpGkqHHVEkTM9pTy59xxWmpOZCqyoymGmI8CT6sGTzmZBIwd6L9ZqRlB7TAKYhRBVtyBEKmqZ2w7VC3YYTJ5iKoqJTgnSKoXXWmerUbBiCWDTMDSRcggX3obmWZXUi1OrURLzIApGZ8WLeA2FgMAOJcYyql9OaFN1NRezS1qCWF02Gq297knE7g/HAtNaWSoaqaHQlSq+nU2kMZAEse/a8bSMSx7Mee6K30gB/J+XgGwP+hMVfhHETVVpRhpMdqLna3P/AL4sPFeNtVpdW1FKSoWA0loJ03UajBhRIAMQJ2wKySALEbn7Rh4u+RmiDncv2KjbkownwCmB9Z82OAvHqcZ7LnvYf6kxNTj2UYQ1SxEG7+3ngHxnP0DXpOjMyqZYy5PrIbSSdgdsVjB3ZyuV2ajwh4pQObH6hhOcbs4r2S6a5NaQGupqv8mp3+WOzPTHKsOwajfq1IHn2Ti0VSOZpjfQGuF4ZmBYsXrW8BTWSfAfSYGBXTPgxy1RczSFgbjvB3B/nn4Yl9ClpJlXFZ2pGo7WLPT1pAAMSNQ9YT54L8ezuVrZd6fXKSVMDrPDzvfAnG1ZaMqlRbeizB8pRqAyCpE/5SSPov7cTc7xRKbIpDlqhMBVLbXMwLCL37j3YFei+mfyPl9Qv1j790sv2YKcQyjVKUIxVxBUgxBFxPgdvbjjcadHXF2h18woMFgDjsUPiNbNCoQ69oBQZIk9kQTDRMY7B0dyqSBatOcqU2OosIkIo7O6gaJlCtwSZEz5a8AJPnjGOj/Skuy1KopM5qJT1CiEbtAgkso028rx4mNoZwGM/OjCxi1J32NkknFV3Kp06IJpj9Cptbc08Yo7yDfy3jy7sbH6Rq2kBvm0XP7w+7GJ5eqAJIBO8NMd+2xHhhqt2LB0g5wPLs7Io7TAzAgxvaCCBHiDGD3DlWjRVKlXTU13pozM8kwZCMaZJlVl4jTa5nALNZp6irTDsx0hnZ200RIU6ERR2ioZdpP6AAnDfRzh1WpmOrSqqzBqHVA0IyvJkiLhbGDMY2iubKa75ItvwunUWonXGkTChSSksCtgVApuIYyNd9QnYQyOFtryq1h1N6jQFUhRKkKokrBb5PMk2JN6pxgHrQzELTL6lWexc9vQAxUAkGLxbc74I8N4vXpVWqa3CEnU+V7O99TJA1BRN4AmO0MBx1LYKnp5osmZQfCnpNpgAqgC6QNiCBqIJa51KFkx8m2Na4Hllp5eki2CggSZ+UT9+Mb4N0gUVGeqKBqUVjVFRXswTSB6mog93O8QcbJwrMKcvTeezoJnwkk4TGmp79A5WuGv1/2V/wBJGdr0aK1aJtTYM62hhMhTz0lgAYvcYzFOI1K2o1Z9UCCLqApinsLAnc3xpPGuleVzKvSQNVBAVtCs4IDAkfFhtxbcb4BZ3g5rO79Tmyam56gTyEyxW/jA3xbScamgFlqCaKnYGzQYv6v0Yr1eqaBqVBeEBgiQTKrEi4xdKvCjSXSaObGq0laQAn9c4Fp0Yo5rr1L1F6uoaTWS+nSxIsQb29njhnFM2uiDxfjQUqr0WlwpmVIBkW7U2jY+OG67Ia5IFgrWgAzYDYeHdg1X6GUuyDUcxG4W8eQw/wD0VTVLVH2O2nmZ5Ae7bCqCS2DxUwLk2th9rTODVHo5TX/zH9y4UOj6EwXePJcLpY3Ej1KZxEWP2YXllQVFLqIKU5nSxksZ3ERf3mcWSv0VVzAqN7h92O/oqgKnrG7IUXv6vntfliiJ60CMrxSmaj00pP2WYyAqix/Rue/2Tgl0fVsyi6qYUGvBkliCjAMp5GQR3gyd8O/0VQEstQyTPqjff2YK9GKnwBdJVaq63a/Zu+g8heCljveNgMTlC0MsiLpX6BZUFFhuwIBDRI1EgERFtrR374D9Ms5U4fltWWRdPrC0lKhZCrX3WE0xvJW+FZz0nlX/AKpUcgA9kkjcxspI2NiJwI4v6RzVQo2QrEFY5sLGbgoJ9+GcehlMqNDpBVzekGmERACRAln0BGqAwIDADsxa18FcuIjwj68BavSNFaoXo5lNV9T0wLxuYMD2fwBXhHEEqrqRgwFtiCDvecZJpjpoyabm/PCwfHlbEsPRBMg79xwxmOrZ1CCL3tGOuzmZyAyJYxN+/wCvFwy/R6gu2bzRUiRoy9VZ7juQRH2YZ4dkV6hzpn4t1MLMEshBJiAIHfPdiNQ4ClUHkR4DEtdhqifmuFJ1qCnmswq6AWBWqam5EwAIsF39+H14Sn+Mzn/SqffhninBqSVKCsVUDK05PZBY3J9t98e5PhmWFRSHHPmp5HlF8CUjI13oXRC8OohWZx1r9p51HtvvOJVLYeWPOjGn4BRCQVDwvdGoxHsjCUa2IzKw5Fd41Rmsx8F/0jHYI53LanJ745eAx2MjpTVGfcJyKtUo9Q1Q5ZMxpZHICatQuFYgtJa0AkRfkcaXxarl3OiqwUipKySragbMNiQCd9jOMw4DkxSzVKiitUV8wlRWdH1KNSlwS4EEROwkEXkRjV+IZOjWAWqoaDKyJKtyYTzGNVPclJqSTRUPSXV7L/8A67W/Wa30YyHLUtREkqhIkgSb7kDnYbY0/wBKWYJRuTdXTVo5zUIMTyI+g4yfO1lgKo0/OgneZG5tA7sGKsydKw30izlOFp5derUM4UXuvZioZJOogQZJsBgXRpEQFkGCJWxO87XNp9mGARMzJ7yZP04uXRThSAdeXUsabwskaOy4JJFpjkdr84xRKluSnO2VFqRAE6rbBibTJtP83xY+hbaqoy5UaKzaiR6w0I7aV5Q9gZkYsXGuHUMwi9tUYN6wMkW2vuLzH8nuCcCy9KunaBJanEudQsJiOZLH2eBuHuqFjOnZyZD10yzF16wNXp6CwOoAkamGrSugySZBPu13gmXUZKitnXqQBIsykWBB5EGMYllkGXq1U1NWWsFKMS5uJBpmLapYbggjumRt/AZ+CZfUIbqUkQRB0iRB28oxOCerc6Mkk4JrqTcmmlAqCFAEBJCjwApJEfrHzxC450jpZY6axIJXWOyxkBgIE1Be/PBAqYv+8D/7lQfV7MB+P9HaOZOpyPzZQXpCJZSGHcRBHkTjonqr6eZLDw9f/JddiBmuldGrQrONQCgKT1YkF+ypA669ziuZV8pluvp1Hq60qsXYIDJYAhj2wBqNgAI8sEM50QVEdUrJpaGIL05lTqXefDY47OdB0qdazVFZqoHWEPRAMDey9kgibRMnHM3krdbnYl4TW+den9v3/se5Ojk6lOpVBrMKYTUYAnUFIgdaPnQdog92GvhWQgSahaCD2T2WhoBirEnS0b7eIwtchQy+qjBjMIG1B6JUMiyYtKqdI7rkDmMC8nw6jWZQSVNeiKp7VIgwp77qw1Hun2XVylY8cGDTqaf9uVf7sslHhWVdgo6z80Ko7JjSSRP52ZBUyMQMtmMiwpwap6yBqCsN2Kf3sjtLyGxB2xC4gBSqNT1ywoMGM0PVAZwB2O01zcXEiTGG+G8HpCsVGuQgrKS1EA+ECBB7QIODrfQHlsKTbvlsHuIcIy+WprUqiuASBKoxgmwmH5m2IVE5EoX+PIEz8W8j4wUwCNe+ogYVmuNZfMUUohdJeCTpoDToadwe1Jpna8XiDivZhcoyu6lwSxOnTS7SlvhAb2BSIJ2tuQMaU2uQcPhItf8AJF326B9hklB1NVFi4Xq2JCggGe1yufLCXXIy2pq1is/FvbVEAwYkyOfPHlHootQB9YPZhSDRAKsumNOoBeyZ23wrMdDC7FgVuqBh8RcqFMTq2JUE9/PGufQm4eGXq/39h7gHDFNSq4mrRZeySlZNJViNJ0gksIYEwJ+tvN5YK4K7Qbaqhi67SAfeMFeD8LOXptTAYwBfRqJFwJNKut4EezEPPFgeZsRcMO755+0/fVX6nFKrenkRqdS8H6T+NY+nFarUESs2hVUPoJ0gAEwBNiRy5fXix5dTq5j9sc/BiMVrN1lFe5AsnMfNHgPpw5omapTudueI2dpw6R87DordpvM/XiPnKnbQ+OL6diN7lv4U56grJgrWtNpCIw9tsOcCzfV10J2Jg+RthrgWbPUusA6m0+WpHEj2qBhv4LUsQMc1btDyeyLFxzLq3EEVlU/Er60lRB5gb+WE/kYNW1BNJ1TEELt8naLciPbhJzdRs1QadL1MsAfMX+kjBXIZ4tUUP60gGd+7E57ATLz0YX/g1A+TWIHkGAwlEj3Yc6MrGVa+2Yb60P24SXXbUJ5XGNJFochurRk48wvrR84e8Y7CWUszHop0kFTM0EetRdmZRpphpLSL3Qdxt440LP8AGFQ0z1dRwXgsEOlJkBiSLiTHZk3xmPQnMcPbP5YUKbCp1kqSpGwJ+eeQ7sbKi7c/fi8krJR5GY+kZlqtoZxSDCmupwQFjrHvN7x/OxgcP4NkqJDIVZzTJ1l9TXLAuoMTFgCqqRv5yfS9li+sIPU6tj5BHJ+sYreR43lgUWmGAUSC4Zxqg6oBNgbiNrnfAjyBK2Wc9J6eplplQAWEaKYuOsOnQxUdkkWMXUG4hcRV9JNCnCNSHqyypoZAx6qwPWCQKiO/iHIIgsSFz/GKYaHcodiBTgwRtqWATN9UT5TgaKPDSfWYTsIqe7fFYdSdNFq/8TaJ06VYQKhJKJzFVlParHtAlLCJg7wgBLgnTVK+YoUUADuAGMLp1ClRYMCKhaA6PaDYkRLMMU2tkuFrYs4McxVB+nB7oJksgcy70i+ull6tRZLQIQpz/wA31YbYxN6PdKqav/xD0EAiIqqxsQRIJt5eGNT4XnlTJUGOwy9M9kT8hdoMHGI8a4Vw2jmKiMXBVu+o3juojG28JC/BsuB6vUU4HhoWJnwxGUVHdFIu1QFzPpIy9MkdhCO+pQU+URIxHb0s02OlDTZpsFrBifYvljE+n9Op8PrayCwYiAoUqLwpCqNu+8iL4r9Gs6mVLAjmCQR7sVVtCepvOb9LqGV1UxMj883c36UcvpHhLtH0so50qyOTMAVCT8rYeQn24wZuJVSSS7EneTvhK8QqAyGIMzNpnzwNLNsbRm/SBl6lYVDUQNpCH44xFhHrCLMT7J3FlcM6YU2ektEio6UyiKrs7RpvpUMYtvY+qTjEmzDEkkyTc2H3YXl886EFG0kGQREjyO+F4SK8adVbrkbRxTpvlKtU1HKa9JVvjbmA68msYJX9bymRw7p1RDkpUQu6LT7NYTbsjT2jHeP82+8YbmM0zsWYySZJgCT7BgjwbqANdSs1OorSulNWwkGdJ+V9p5Q24S5g402qt0alT6RZVGXUaQdGv8aFMyDDAmQQzMfDtWsYTR49lCAqlS2yRVQsBDDRaS0g6IF/Psg5Bma8uxUkgsSCwGoibFvE88e5TiNSk4em2lhsQBbl3YHBQ/mcqd6mb5lvSGlAdU2lSltJq0lI3EQyEjbmflDvkuJ6TqRJhVMkbVKB+aL/ABXj9B7jHz7XzbuxZ2LMd2a5PmTc4I8KrBUqVes0VEgUwAkkmZJBFxsLXEzywXGkSu2bTmPSFQYyFpmQN2oGOe4px8r6DgbmOmyT2aaxB2ZZ79gkfJ7vqxitbMM7FmOpjck3J88eCsYi37K/dg6AWbAOn1NO01JoFpAB5r+inzhz+yROZ6RpXdqlGYCj1gQQQvmRy5E+zGZKYOLzk6QTLB1AXUgJjy88DJ9K2GhuxnipytRaS5TqxVCK1XUDBJVdYlpMh5sLXwKrcOrA3WiSI5eE92GujmRp1a7iqJUKxgeBA7/HBPivC8srsFpPGpQpBMXuRdt427jvOH1b0ToiocyqlR1YDRI74290/TiQ3Fs8ttSAAm3Z+3FffLAklGAXUQoYgNHKR5fTgt+SU6qezq6gNIYm5qUhq3+axHvxm0mGrJS8Yz7VEfUhdBpUwlh3d2PanHs+SGLITyMU5H0YH8K4cGarrh4pyNJNjK3tHI4bytHLtTEmoH0mTI0zeOcx/DxwNn6AoseX6fcWRSi1F0k6iNFI3te48B7sXL0fcYzWZFZs0wZlZQtkAEhiT2RvYYyjP0KKK2ln1SdM7RPP9U+8Y0T0Y8Z0U0ot6tT1SeTSRHkdvOO84TL+HZFIczQwY3j347HpU92PMcWovRk3o5pp+UcsABbrCDIkxTqch5Y2pG8dvDy8cZ70K4alPMJoYdlWgQk+qwuYk78zzxfxT8v2h9+Omap0K569zPfSJU/rXhTA/wD5L9+MpyVR9I0kR4x9uNL9IBM5y9wv+ymMZ7wqkhAkkGDMRO/eRhoJNOycnXIlcY1FkUi4RZ5ySqm3sj3YgjKMAG6sgSL3i+3LF0zWXo0cq9WoC+qgqWjUZCAaWIIU9kdqJjV34JcN4Vla2Vp5iokQsJTBY9qo6KKjEt2oEr4iZiFw8dkGnL+d6KB8Hdj+a1eME/Z4/Ti89C+ED8n512YIa1OogSDq+LWHN7f2hT+qcPHg1AfIAm9tQ2H+WMFMpklp5bQnYXqc4foyYntD2+zzwWtiTdlH6R8FNGlSbUGDAgQI5B79/rAezG9cHJ+D0PChSH7i4yXP8JFSgutmJCM0z3iwvvYeXdi4dJ+GZp/gvwdKrKMuA2jVEwsTpIvA54V78wv6Fsip9NKDNxWs6RqSmoYEbjSI5iIP0TgVnMw1OizqFJAWxUwZIBuG8d8E6TN+UaiMCHXL0lYtLSwRdU+MQL7mcROlvCalMOCF6skhSqkR2hCmBHK3gPPE5wbkmntsWxyjpd8yj8VpEZqsBsKh/wBWGEV9Q33E4u3R/o0mYzead2Omk+rSE1FiXaBEGQNMwASbbb4rvFsqKeZdTyqfNZbEyLMJFjzxdp9NiXoC8xmHUsASIJi3jh3iGpTZl/yhbiymTKxeTsTsZi0proCWuNz39+FcQjrD7PqGMAVlsq9QqNSp2CxLAxz+arGTEC3MbY5eHOedMHx38vUxKyCCRFyaMAAEk9o7d+HHchdOi8yToOqZ74kCOWJyk09hkgbUylZAZUG4jshvdAjlhui7MHkCyyOyu8gclwVzGaIFyyw0wGZCDBEixgxzja2BmWAGu4usfVhou1uB8xzhwLOAVEQ3yF5KSPk94xwJO6D9hfw49yD6XBB5Nz/RIwkNtBHvwWtwEfMUtMELuJ228MWVJZii0EbS2mSQJgeO2+AOZPZFx6vf/HFkTNFKlWKZZesJJX5Nl7/CTFtsJkTa25lMbV7gfPowqUQ9JUBqDYggwRItyviTnM3IMTAYiOXPDPGcwGaiRyqsADb+7xEzsjURPrHke84MYtxVmk0pOid0GCHNuKjaVNN5PtBOwPIE+zCOnDkZ6pFj2DysdC38MQuj2ZCVyzFQNLg6jHrCLTuRMxzjlvixUuEtxPMZk0qYat8WKYWoCghWkzENISwI59+LUR9SpVKWmAQJMFYINiLbH6N7XwapVHamddMqnwYBDtrAqUZNzHL6cQXypK6iKjaFCvrEdW22kSTAAiPqxceDcCWkUo1zqp18sajjSQ9EMVlQGkyeyZgeqCAYwjq0MuTAfRzL/GVSwAHVEXIkFWpi8XxWDlmv2W7O9jblfuvi1UoyWbqooatGpQyXZgQjK1u4XteT4Ys3ROkzUKrZlY7avTRGFM1Wh5LGZENpuCpEYtjxTm6iiU8sYbyZlbYuPR+p8TTBkctj847YJdNOhFOjRpVaQGnXpdusLuwMkEjYKAAo2NxI54idFXVoDAMVWQpE31AC1p3ncbYhLdPsyz+jd9LL9lenyKiq9OozAQWBInuO28b+M47FYrVTqNk3/uwP92Oxz8NEPNxLZwSuTqNMslgDodlmxsSpk7TgxSqvP5yv/wBap+LCqPBVWdGpJ3hy0/tho9mJH5N/Sb3r+DFmWTMx9KOaYFxrdppoDqbUdzaWkxiBwLoDnjTVgtFFYAgvmKamDcEhXMWvcA40Djno7oZuprqtW2AhaiAW2/8AKJ+nBLLdFaNOitJQ8KukEuCY8bAG1thaPPAbpchou3uVfjvQ7MVMj1WvLBgEBJrAzAgtaSTMAW2JPMzWc/Xenmcnk0ZilM0Udgfiy5CtYFbHc3uZ7saRxzKU6NEMBfWouZmxPlyxQc7wtzTarpDVHzaVkHWCVClh2liFDJovcyOQtjY99h+I4u1/gtFXg6yTfYx6vzf8uGac9XV0ntLQrKiECCXQOT6ovqo0xfvwYzPEcrJijWbuKs4Ujz1BfCcKynwdqNc0EVX6p+z1wqNAibBjAmPo78PRJlY4SrEBaoMltLbTG0Dwu3I7nfF3occaW+NcAX2UgD9nuxB4Pk8u9FGbTrYsZ62DOto7MxNhYjBU5agLs6r51UG3swskZNlAOWFTimd1XM0xP6gwafoulVdDuQpIHfBgsDfywqt0Yoms9SnnaaFyCQGpM3ZAUCdY5AcsTqPR1yRpzjEi/ZFE8o5L/P04ZmKlwHhGaRM9XpAKadekJa6tdptEkaKoMgggMI8KNxfjgzNWpVqIUqWBUeqCqhebTuMbDnei+bOWbLrmSUZtZIRQ4YRpCwbyQLk9kKbExjPuNeiPOtWY0KYKsAzSadNQxuyINZLKDaSF8hh1WnmLbvsUzr6ZcFgdPMDfbz75OJlHN5eJOvUQQYJAggiLNsRY4I1PRLxQf2efKpSP+/Db+i3if+FqftUz9TYFJ+obFdH6lN81RFNqlN+sIVhEquliI1AjVPfOInEHjOOCST18aiBJIaJJgX5xGJeX9G/Fqbh0y1RWUyCClv3sev6OeKli5ytTWW1TKb7z63fhdK6hs86SOgzbrWqPUsvahQ3qrHqgCACRt3YHBssCL1NJMN5RytvMd+CWb9HXFqjF3y1RmO5lOVuTYY/8MuKf4Sp+7+LBpdTWRq9TKAE02qauUzHdew5E4gVDTEaWJ9njgx/4YcT/AMJU96fiwpfRfxP/AAr+9Px4NLqCwCxkb8oxYTrZ2ZHQBjMMsnYT9QtjxvRjxQf2Vx+sn48P0/R/xYbZdvfS/HjbdTWB+LUnU0yzKe3soiJifqGBWZI1N5n68Wuv6OeLNGrLMY/Sp/jwy/ov4mST8Fa5+dT/AB4ZV1A2VKcX30SccWjm06whVUlixJFtJGmZgXKxaZsNzgevop4kf7OfbUpf/JgzwT0a5+jrL0FuBfraUgAyflHeBte3sJUkhXy2DvF+jaNXNWjxEK1SqStOKZW7SFhqiliCTcja3mSqdOV4kiZdHWnmV/OFlln0htRQkRpIuJNtY7NicROkWfoCnWWjDVJHVjTTD3VANJZJ3JuCPpxA4H0NzYr06mYpsjUIIIuzWgoCOzpAsdRG9pvic94unT9AQlJNa1d8yh5fpFmKObLU6mhtbLqAWQGY6gCVkAyfYcWvjfDsyMz1NIySgYDUlwSYgkwSZHZF55YLt6MaVVqlaotVahdn0o1PTcz8pp9nLvOHMzwzNkvXFRJ+D0i2tVYsrsQojSy/Jue7e8jHd4TxDhjlTp7fzY5vFYVPJG1a36C+C0eu4TnFzQJbLN2TMwdJcbTMMo8O1fa1P6NUWFRoLgLTfUQTCjx5ATA9vjiw1PR3mnq1Fdrau0UeBrjWrFStx24iOZ2GCHD+hBoZapma79VV0sGpAqRvIZTJMEkb9xxy5pRbbXrudH1PHXaivPXQGBRDDvYLJ85vjsLerf1637v2xjscx5+hmlrUz391T94/FhevO/3dP3j78djsLo7s9/zP5I+x6Gzv92nvH4seilnj8kDyqOB7lqQMdjsbR3YfMv7Y+yE5nheZqrpqojrvpdmZfOGcjEWl0TKkFcplARsRSp/aMdjsbR3fubzL+2PxQRehnCIK0yO4hSPpw0MnmxMJQuINlkjuNtvDHY7A4fd+4fMv7Y/FDScHrLtl8r/06f4cPLw7Mjajlh3QiA+8Lj3HY3D7v3B5l/bH4ocp5bODZaQ8jH2Yd6viEQOrEeP/ANcdjsHh937m8y/tj8UKIz8bUvePw4a0cS2+KHux2OxuH3fubzD+2PxR2niPfS+j7seH8onnS9w+7HuOwjx/mfuMvEtf0R+KPVTiJ3al7h+HCmXiHfS+j8GOx2Dw/wAz9zeaf2R+KO//ACA36v8Ad/BhvVxHn1X7v4MdjsZ4/wAz9zeZf2x+KEtU4h/yv3fw47XxD/l+9fwY7HYGju/cHmX9sfiji3EP+X+7+HHk8Q/5X0fdjsdjaO79zeZf2x+KEUm4l2tQoxPZiJi1zax8vDHjtxAcqf7uPcdg6e79xVnf2x+K/wBDLV+IfNp+8fdhAq8Q+bT94x7jsJp7v3G8w/tj8UQMxwSs4GvK5Zo2lUMeX88sKpcPzNMgplsusXkJTBHlfHY7A016v3N5h/bH4ofbN8RPyE/d/FiDnuFV60dblKDmALhNhMCzbCTbHY7B36sHH/LH4ogVOAuCCcjl7eC2/fw7Sq5mmITL0lG8QkT+1jsdgNvqwcb8sfYWM9mjvlqE/wCSn+LHY7HYW31Nx/yR9j//2Q=="/>
          <p:cNvSpPr>
            <a:spLocks noChangeAspect="1" noChangeArrowheads="1"/>
          </p:cNvSpPr>
          <p:nvPr/>
        </p:nvSpPr>
        <p:spPr bwMode="auto">
          <a:xfrm>
            <a:off x="1679576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08" name="Picture 8" descr="http://static.flickr.com/3263/2525388454_4cf6959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933" y="2975144"/>
            <a:ext cx="3515859" cy="2341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10" name="Picture 10" descr="http://www.hilbert.edu/Public/image/soccer%20field,%2009%20home%20e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8951" y="4403996"/>
            <a:ext cx="2692757" cy="2019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12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85800"/>
            <a:ext cx="8382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>
                <a:solidFill>
                  <a:srgbClr val="FF0000"/>
                </a:solidFill>
              </a:rPr>
              <a:t>As settlement size increases there is a greater variety of leisure and recreation facilities available.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500" dirty="0" smtClean="0"/>
              <a:t>This is because  the </a:t>
            </a:r>
            <a:r>
              <a:rPr lang="en-US" sz="2500" b="1" dirty="0" smtClean="0">
                <a:solidFill>
                  <a:srgbClr val="FF0000"/>
                </a:solidFill>
              </a:rPr>
              <a:t>sphere of influence </a:t>
            </a:r>
            <a:r>
              <a:rPr lang="en-US" sz="2500" dirty="0" smtClean="0"/>
              <a:t>of a  city is bigger than a village so there are more people to use the leisure service.</a:t>
            </a:r>
          </a:p>
          <a:p>
            <a:pPr>
              <a:buNone/>
            </a:pPr>
            <a:endParaRPr lang="en-US" sz="2500" dirty="0"/>
          </a:p>
          <a:p>
            <a:pPr>
              <a:buNone/>
            </a:pPr>
            <a:r>
              <a:rPr lang="en-US" sz="2500" b="1" dirty="0" smtClean="0">
                <a:solidFill>
                  <a:srgbClr val="FF0000"/>
                </a:solidFill>
              </a:rPr>
              <a:t>Threshold population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is the minimum people needed to run a particular activity. With more people, a greater variety of activities can be offered.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987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74638"/>
            <a:ext cx="1981200" cy="1143000"/>
          </a:xfrm>
        </p:spPr>
        <p:txBody>
          <a:bodyPr/>
          <a:lstStyle/>
          <a:p>
            <a:r>
              <a:rPr lang="en-US" dirty="0" smtClean="0"/>
              <a:t>Village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4801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73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334000" cy="35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0"/>
            <a:ext cx="1905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Town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00350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"/>
            <a:ext cx="3886200" cy="30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352800"/>
            <a:ext cx="31919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99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4114800" cy="307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0" y="4724400"/>
            <a:ext cx="2209800" cy="1143000"/>
          </a:xfrm>
        </p:spPr>
        <p:txBody>
          <a:bodyPr/>
          <a:lstStyle/>
          <a:p>
            <a:r>
              <a:rPr lang="en-US" dirty="0" smtClean="0"/>
              <a:t>City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0"/>
            <a:ext cx="50865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971800"/>
            <a:ext cx="578705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0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Community Leisure example: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14460"/>
              </p:ext>
            </p:extLst>
          </p:nvPr>
        </p:nvGraphicFramePr>
        <p:xfrm>
          <a:off x="1524000" y="990600"/>
          <a:ext cx="9144000" cy="585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4343400"/>
                <a:gridCol w="3352800"/>
              </a:tblGrid>
              <a:tr h="578163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Facilities found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  offered</a:t>
                      </a:r>
                      <a:endParaRPr lang="en-US" dirty="0"/>
                    </a:p>
                  </a:txBody>
                  <a:tcPr/>
                </a:tc>
              </a:tr>
              <a:tr h="14041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Village</a:t>
                      </a:r>
                    </a:p>
                    <a:p>
                      <a:r>
                        <a:rPr lang="en-US" sz="2400" dirty="0" smtClean="0"/>
                        <a:t>500-1500 people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Village hall or community hall</a:t>
                      </a:r>
                    </a:p>
                    <a:p>
                      <a:r>
                        <a:rPr lang="en-US" sz="1800" dirty="0" smtClean="0"/>
                        <a:t>Community open space in centre of village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Keep fit classes</a:t>
                      </a:r>
                    </a:p>
                    <a:p>
                      <a:r>
                        <a:rPr lang="en-US" sz="2400" dirty="0" smtClean="0"/>
                        <a:t>Football,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dirty="0" smtClean="0"/>
                        <a:t>Cricket</a:t>
                      </a:r>
                    </a:p>
                    <a:p>
                      <a:r>
                        <a:rPr lang="en-US" sz="2400" dirty="0" smtClean="0"/>
                        <a:t>yoga</a:t>
                      </a:r>
                      <a:endParaRPr lang="en-US" sz="2400" dirty="0"/>
                    </a:p>
                  </a:txBody>
                  <a:tcPr/>
                </a:tc>
              </a:tr>
              <a:tr h="14041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Town</a:t>
                      </a:r>
                    </a:p>
                    <a:p>
                      <a:r>
                        <a:rPr lang="en-US" sz="2400" dirty="0" smtClean="0"/>
                        <a:t>2500-6000 people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 above plus</a:t>
                      </a:r>
                    </a:p>
                    <a:p>
                      <a:r>
                        <a:rPr lang="en-US" sz="1800" dirty="0" smtClean="0"/>
                        <a:t>Tennis courts</a:t>
                      </a:r>
                    </a:p>
                    <a:p>
                      <a:r>
                        <a:rPr lang="en-US" sz="1800" dirty="0" smtClean="0"/>
                        <a:t>Sports halls and swimming pool – may be attached to a large school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 above plus</a:t>
                      </a:r>
                    </a:p>
                    <a:p>
                      <a:r>
                        <a:rPr lang="en-US" sz="2400" dirty="0" smtClean="0"/>
                        <a:t>Tennis, gymnastics, hockey</a:t>
                      </a:r>
                      <a:endParaRPr lang="en-US" sz="2400" dirty="0"/>
                    </a:p>
                  </a:txBody>
                  <a:tcPr/>
                </a:tc>
              </a:tr>
              <a:tr h="21010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City</a:t>
                      </a:r>
                    </a:p>
                    <a:p>
                      <a:r>
                        <a:rPr lang="en-US" sz="2400" dirty="0" smtClean="0"/>
                        <a:t>6000 + people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National sports centre </a:t>
                      </a:r>
                      <a:r>
                        <a:rPr lang="en-US" sz="1800" dirty="0" err="1" smtClean="0"/>
                        <a:t>eg</a:t>
                      </a:r>
                      <a:r>
                        <a:rPr lang="en-US" sz="1800" dirty="0" smtClean="0"/>
                        <a:t>. </a:t>
                      </a:r>
                      <a:r>
                        <a:rPr lang="en-US" sz="1800" dirty="0" err="1" smtClean="0"/>
                        <a:t>Dunstall</a:t>
                      </a:r>
                      <a:r>
                        <a:rPr lang="en-US" sz="1800" dirty="0" smtClean="0"/>
                        <a:t> racecourse in </a:t>
                      </a:r>
                      <a:r>
                        <a:rPr lang="en-US" sz="1800" dirty="0" err="1" smtClean="0"/>
                        <a:t>Wolverhampton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Larger facilities such as Olympic size pool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 above </a:t>
                      </a:r>
                      <a:r>
                        <a:rPr lang="en-US" sz="1800" dirty="0" smtClean="0"/>
                        <a:t>plus</a:t>
                      </a:r>
                      <a:r>
                        <a:rPr lang="en-US" sz="1800" baseline="0" dirty="0" smtClean="0"/>
                        <a:t> h</a:t>
                      </a:r>
                      <a:r>
                        <a:rPr lang="en-US" sz="1800" dirty="0" smtClean="0"/>
                        <a:t>ome </a:t>
                      </a:r>
                      <a:r>
                        <a:rPr lang="en-US" sz="1800" dirty="0" smtClean="0"/>
                        <a:t>grounds of football </a:t>
                      </a:r>
                      <a:r>
                        <a:rPr lang="en-US" sz="1800" dirty="0" smtClean="0"/>
                        <a:t>and hockey arenas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Championship level competition  in</a:t>
                      </a:r>
                      <a:r>
                        <a:rPr lang="en-US" sz="1800" baseline="0" dirty="0" smtClean="0"/>
                        <a:t> sports</a:t>
                      </a:r>
                    </a:p>
                    <a:p>
                      <a:endParaRPr lang="en-US" sz="2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91400" y="1706562"/>
            <a:ext cx="2667000" cy="1074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1400" y="3197265"/>
            <a:ext cx="2895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4702668"/>
            <a:ext cx="3276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107324"/>
            <a:ext cx="9905998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Intra Urban </a:t>
            </a:r>
            <a:r>
              <a:rPr lang="en-US" dirty="0" smtClean="0"/>
              <a:t>spatial patterns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patterns WITHIN urban areas)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CBD</a:t>
            </a:r>
          </a:p>
          <a:p>
            <a:r>
              <a:rPr lang="en-US" sz="2500" dirty="0" smtClean="0"/>
              <a:t>Concentration of leisure facilities in the </a:t>
            </a:r>
            <a:r>
              <a:rPr lang="en-US" sz="2500" b="1" dirty="0" smtClean="0"/>
              <a:t>central area of the city</a:t>
            </a:r>
            <a:r>
              <a:rPr lang="en-US" sz="2500" dirty="0" smtClean="0"/>
              <a:t> where access is good.</a:t>
            </a:r>
          </a:p>
          <a:p>
            <a:r>
              <a:rPr lang="en-US" sz="2500" dirty="0" smtClean="0"/>
              <a:t>These facilities serve residents of the town and the surrounding rural areas – large sphere of </a:t>
            </a:r>
            <a:r>
              <a:rPr lang="en-US" sz="2500" dirty="0" smtClean="0"/>
              <a:t>influence for </a:t>
            </a:r>
            <a:r>
              <a:rPr lang="en-US" sz="2500" i="1" dirty="0" smtClean="0"/>
              <a:t>high quality</a:t>
            </a:r>
            <a:r>
              <a:rPr lang="en-US" sz="2500" dirty="0" smtClean="0"/>
              <a:t> </a:t>
            </a:r>
            <a:endParaRPr lang="en-US" sz="2500" dirty="0" smtClean="0"/>
          </a:p>
          <a:p>
            <a:r>
              <a:rPr lang="en-US" sz="2500" dirty="0" smtClean="0"/>
              <a:t> Facilities such as theatres, library, historic buildings, sports clothing and equipment shops, museums.  These facilities don’t take up a lot of space in the CBD where cost of land is high.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369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of CBD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34863"/>
            <a:ext cx="9905998" cy="3756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Serves the people who live in the town and surrounding area – large sphere of influence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Development of </a:t>
            </a:r>
            <a:r>
              <a:rPr lang="en-US" sz="2500" b="1" dirty="0" smtClean="0"/>
              <a:t>brownfield sites </a:t>
            </a:r>
            <a:r>
              <a:rPr lang="en-US" sz="2500" dirty="0" smtClean="0"/>
              <a:t>for leisure facilities (Olympic Park in London or </a:t>
            </a:r>
            <a:r>
              <a:rPr lang="en-US" sz="2500" b="1" dirty="0" smtClean="0"/>
              <a:t>Canadian Tire Centre</a:t>
            </a:r>
            <a:r>
              <a:rPr lang="en-US" sz="2500" b="1" dirty="0" smtClean="0"/>
              <a:t> </a:t>
            </a:r>
            <a:r>
              <a:rPr lang="en-US" sz="2500" dirty="0" smtClean="0"/>
              <a:t>in Ottawa)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Influenced by </a:t>
            </a:r>
            <a:r>
              <a:rPr lang="en-US" sz="2500" b="1" dirty="0" smtClean="0"/>
              <a:t>government policy </a:t>
            </a:r>
            <a:r>
              <a:rPr lang="en-US" sz="2500" dirty="0" smtClean="0"/>
              <a:t>where </a:t>
            </a:r>
            <a:r>
              <a:rPr lang="en-US" sz="2500" b="1" dirty="0" smtClean="0"/>
              <a:t>planners </a:t>
            </a:r>
            <a:r>
              <a:rPr lang="en-US" sz="2500" dirty="0" smtClean="0"/>
              <a:t>have to use </a:t>
            </a:r>
            <a:r>
              <a:rPr lang="en-US" sz="2500" dirty="0" err="1" smtClean="0"/>
              <a:t>brownfield</a:t>
            </a:r>
            <a:r>
              <a:rPr lang="en-US" sz="2500" dirty="0" smtClean="0"/>
              <a:t> sites in cities rather than new </a:t>
            </a:r>
            <a:r>
              <a:rPr lang="en-US" sz="2500" b="1" dirty="0" smtClean="0"/>
              <a:t>greenbelt 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Local facilities requiring space such as  swimming pools, </a:t>
            </a:r>
            <a:r>
              <a:rPr lang="en-US" sz="2500" dirty="0" smtClean="0"/>
              <a:t>parks</a:t>
            </a:r>
            <a:r>
              <a:rPr lang="en-US" sz="2500" dirty="0" smtClean="0"/>
              <a:t>, bingo </a:t>
            </a:r>
            <a:r>
              <a:rPr lang="en-US" sz="2500" dirty="0" smtClean="0"/>
              <a:t>halls, stadiums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289</TotalTime>
  <Words>583</Words>
  <Application>Microsoft Office PowerPoint</Application>
  <PresentationFormat>Widescreen</PresentationFormat>
  <Paragraphs>94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Mesh</vt:lpstr>
      <vt:lpstr>PowerPoint Presentation</vt:lpstr>
      <vt:lpstr>DESCRIBE AND EXPLAIN THE distribution of recreational and sports facilities in urban areas</vt:lpstr>
      <vt:lpstr>PowerPoint Presentation</vt:lpstr>
      <vt:lpstr>Village</vt:lpstr>
      <vt:lpstr>Town</vt:lpstr>
      <vt:lpstr>City</vt:lpstr>
      <vt:lpstr>Community Leisure example:</vt:lpstr>
      <vt:lpstr>Intra Urban spatial patterns  (ie patterns WITHIN urban areas)</vt:lpstr>
      <vt:lpstr>Edge of CBD area</vt:lpstr>
      <vt:lpstr>Suburbs</vt:lpstr>
      <vt:lpstr>Urban – rural fringe</vt:lpstr>
      <vt:lpstr>Exception… </vt:lpstr>
      <vt:lpstr>Beast of a question from old paper!!</vt:lpstr>
      <vt:lpstr>- Sign in to ‘google maps’ street view and search Miami – draw and annotate on your map the following, describing whether/how Miami follows the general pattern of intra-urban leisure distribution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Nicole St.Pierre</cp:lastModifiedBy>
  <cp:revision>12</cp:revision>
  <dcterms:created xsi:type="dcterms:W3CDTF">2015-10-11T21:11:58Z</dcterms:created>
  <dcterms:modified xsi:type="dcterms:W3CDTF">2015-10-12T02:01:57Z</dcterms:modified>
</cp:coreProperties>
</file>