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11/25/2015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090" y="1939159"/>
            <a:ext cx="10452538" cy="548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</a:t>
            </a:r>
            <a:br>
              <a:rPr lang="en-US" dirty="0" smtClean="0"/>
            </a:br>
            <a:r>
              <a:rPr lang="en-US" dirty="0" smtClean="0"/>
              <a:t>To explain </a:t>
            </a:r>
            <a:r>
              <a:rPr lang="en-US" dirty="0"/>
              <a:t>the concept of sustainable agriculture in terms of </a:t>
            </a:r>
            <a:r>
              <a:rPr lang="en-US" dirty="0">
                <a:solidFill>
                  <a:schemeClr val="accent6"/>
                </a:solidFill>
              </a:rPr>
              <a:t>energy efficiency ratios </a:t>
            </a:r>
            <a:r>
              <a:rPr lang="en-US" dirty="0"/>
              <a:t>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sustainable yields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4" y="0"/>
            <a:ext cx="973126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sustainable yield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2743201"/>
            <a:ext cx="9899588" cy="4801235"/>
          </a:xfrm>
        </p:spPr>
        <p:txBody>
          <a:bodyPr>
            <a:normAutofit/>
          </a:bodyPr>
          <a:lstStyle/>
          <a:p>
            <a:r>
              <a:rPr lang="en-US" sz="2400" dirty="0"/>
              <a:t>Production of sufficient food</a:t>
            </a:r>
          </a:p>
          <a:p>
            <a:r>
              <a:rPr lang="en-US" sz="2400" dirty="0"/>
              <a:t>Farmers standard of living/profits</a:t>
            </a:r>
          </a:p>
          <a:p>
            <a:r>
              <a:rPr lang="en-US" sz="2400" dirty="0"/>
              <a:t>Soil conservation </a:t>
            </a:r>
            <a:r>
              <a:rPr lang="en-US" sz="2400" dirty="0"/>
              <a:t>and soil health</a:t>
            </a:r>
          </a:p>
          <a:p>
            <a:r>
              <a:rPr lang="en-US" sz="2400" dirty="0"/>
              <a:t>Nutrient recycling e.g. animal waste being used for fertilizer</a:t>
            </a:r>
          </a:p>
          <a:p>
            <a:r>
              <a:rPr lang="en-US" sz="2400" dirty="0"/>
              <a:t>Biodiversity </a:t>
            </a:r>
            <a:r>
              <a:rPr lang="en-US" sz="2400" dirty="0"/>
              <a:t>–a </a:t>
            </a:r>
            <a:r>
              <a:rPr lang="en-US" sz="2400" dirty="0"/>
              <a:t>minimal use of chemicals on the land</a:t>
            </a:r>
          </a:p>
          <a:p>
            <a:r>
              <a:rPr lang="en-US" sz="2400" dirty="0"/>
              <a:t>Animal welfare </a:t>
            </a:r>
            <a:endParaRPr lang="en-US" sz="2400" dirty="0"/>
          </a:p>
          <a:p>
            <a:r>
              <a:rPr lang="en-US" sz="2400" dirty="0"/>
              <a:t>Fair </a:t>
            </a:r>
            <a:r>
              <a:rPr lang="en-US" sz="2400" dirty="0"/>
              <a:t>wages and treatment for workforce – farm is part of the rural community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952" y="961073"/>
            <a:ext cx="98153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Sustainability </a:t>
            </a:r>
            <a:r>
              <a:rPr lang="en-US" b="1" i="1" dirty="0"/>
              <a:t>- meeting </a:t>
            </a:r>
            <a:r>
              <a:rPr lang="en-US" b="1" i="1" dirty="0"/>
              <a:t>the needs of the present without compromising the ability of future generations to meet their own needs. </a:t>
            </a:r>
            <a:endParaRPr lang="en-US" b="1" i="1" dirty="0"/>
          </a:p>
          <a:p>
            <a:endParaRPr lang="en-US" b="1" i="1" dirty="0"/>
          </a:p>
          <a:p>
            <a:r>
              <a:rPr lang="en-US" b="1" dirty="0">
                <a:solidFill>
                  <a:srgbClr val="FF0000"/>
                </a:solidFill>
              </a:rPr>
              <a:t>A sustainable yield </a:t>
            </a:r>
            <a:r>
              <a:rPr lang="en-US" b="1" dirty="0">
                <a:solidFill>
                  <a:srgbClr val="FF0000"/>
                </a:solidFill>
              </a:rPr>
              <a:t>involves the production of food in such a way as to maintain the capacity for growing food from the same land in the future.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2895600"/>
            <a:ext cx="28956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Which are social, economic and environmental?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7" y="-29497"/>
            <a:ext cx="999008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C000"/>
                </a:solidFill>
              </a:rPr>
              <a:t>energy efficiency ratio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113504"/>
            <a:ext cx="9837683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Measures </a:t>
            </a:r>
            <a:r>
              <a:rPr lang="en-US" b="1" dirty="0" smtClean="0"/>
              <a:t>of the amount of energy </a:t>
            </a:r>
            <a:r>
              <a:rPr lang="en-US" b="1" dirty="0" smtClean="0">
                <a:solidFill>
                  <a:srgbClr val="FF0000"/>
                </a:solidFill>
              </a:rPr>
              <a:t>put into </a:t>
            </a:r>
            <a:r>
              <a:rPr lang="en-US" b="1" dirty="0" smtClean="0"/>
              <a:t>a system compared with the </a:t>
            </a: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Inputs : outputs</a:t>
            </a:r>
          </a:p>
          <a:p>
            <a:pPr marL="0" indent="0">
              <a:buNone/>
            </a:pPr>
            <a:r>
              <a:rPr lang="en-US" dirty="0" smtClean="0"/>
              <a:t>Put these in order from most to least efficient..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6731" y="2659117"/>
            <a:ext cx="28956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Shifting cultivation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Deep sea fishing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Intensive poultry farming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Rice cultivation on terraces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Cattle grazing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Dairy farming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Coastal fishing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5441" y="3054144"/>
            <a:ext cx="48163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Shifting cultivation  1:20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Rice cultivation on terraces   1:5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Cattle grazing        1:2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Dairy farming    1:1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Coastal fishing        1:1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Intensive poultry farming    2:1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Deep sea fishing	       10:1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5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0058400" cy="1609344"/>
          </a:xfrm>
        </p:spPr>
        <p:txBody>
          <a:bodyPr/>
          <a:lstStyle/>
          <a:p>
            <a:r>
              <a:rPr lang="en-US" dirty="0" smtClean="0"/>
              <a:t>Sources of energy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369" y="1482668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u="sng" dirty="0" smtClean="0"/>
              <a:t>Direct</a:t>
            </a:r>
          </a:p>
          <a:p>
            <a:pPr marL="0" indent="0" algn="ctr">
              <a:buNone/>
            </a:pPr>
            <a:r>
              <a:rPr lang="en-US" sz="3200" b="1" dirty="0" err="1" smtClean="0"/>
              <a:t>Labour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Machinery</a:t>
            </a:r>
          </a:p>
          <a:p>
            <a:pPr marL="0" indent="0" algn="ctr">
              <a:buNone/>
            </a:pPr>
            <a:r>
              <a:rPr lang="en-US" sz="3200" b="1" dirty="0" smtClean="0"/>
              <a:t>Fuel </a:t>
            </a:r>
          </a:p>
          <a:p>
            <a:pPr marL="0" indent="0" algn="ctr">
              <a:buNone/>
            </a:pPr>
            <a:r>
              <a:rPr lang="en-US" sz="3200" b="1" dirty="0" smtClean="0"/>
              <a:t>Financial Capital</a:t>
            </a:r>
            <a:endParaRPr lang="en-US" sz="3200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181600"/>
            <a:ext cx="4572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Whilst farming in HIC’s may be highly productive – it is not always energy efficient, requiring many inputs for success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1264" y="1458665"/>
            <a:ext cx="4582236" cy="489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u="sng" dirty="0"/>
              <a:t>Indirect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Fertilizers and pesticides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Seeds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Irrigation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Electricity </a:t>
            </a:r>
            <a:endParaRPr lang="en-US" sz="3200" b="1" dirty="0"/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(</a:t>
            </a:r>
            <a:r>
              <a:rPr lang="en-US" sz="3200" b="1" dirty="0" err="1"/>
              <a:t>eg</a:t>
            </a:r>
            <a:r>
              <a:rPr lang="en-US" sz="3200" b="1" dirty="0"/>
              <a:t>. Greenhouse)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</a:pPr>
            <a:r>
              <a:rPr lang="en-US" sz="3200" b="1" dirty="0"/>
              <a:t>T</a:t>
            </a:r>
            <a:r>
              <a:rPr lang="en-US" sz="3200" b="1" dirty="0"/>
              <a:t>ransport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0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752601"/>
            <a:ext cx="6858000" cy="460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Am I more or less efficient?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Greenhouse          </a:t>
            </a:r>
            <a:r>
              <a:rPr lang="en-US" sz="2800" b="1" dirty="0" smtClean="0">
                <a:solidFill>
                  <a:srgbClr val="7030A0"/>
                </a:solidFill>
              </a:rPr>
              <a:t>  Open </a:t>
            </a:r>
            <a:r>
              <a:rPr lang="en-US" sz="2800" b="1" dirty="0" smtClean="0">
                <a:solidFill>
                  <a:srgbClr val="7030A0"/>
                </a:solidFill>
              </a:rPr>
              <a:t>field        Subsistence          </a:t>
            </a:r>
            <a:r>
              <a:rPr lang="en-US" sz="2800" b="1" dirty="0" smtClean="0">
                <a:solidFill>
                  <a:srgbClr val="7030A0"/>
                </a:solidFill>
              </a:rPr>
              <a:t>   Cash </a:t>
            </a:r>
            <a:r>
              <a:rPr lang="en-US" sz="2800" b="1" dirty="0" smtClean="0">
                <a:solidFill>
                  <a:srgbClr val="7030A0"/>
                </a:solidFill>
              </a:rPr>
              <a:t>crop         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</a:rPr>
              <a:t>Beef </a:t>
            </a:r>
            <a:r>
              <a:rPr lang="en-US" sz="2800" b="1" dirty="0" smtClean="0">
                <a:solidFill>
                  <a:srgbClr val="7030A0"/>
                </a:solidFill>
              </a:rPr>
              <a:t>farming           </a:t>
            </a:r>
            <a:r>
              <a:rPr lang="en-US" sz="2800" b="1" dirty="0" smtClean="0">
                <a:solidFill>
                  <a:srgbClr val="7030A0"/>
                </a:solidFill>
              </a:rPr>
              <a:t>Rice </a:t>
            </a:r>
            <a:r>
              <a:rPr lang="en-US" sz="2800" b="1" dirty="0" smtClean="0">
                <a:solidFill>
                  <a:srgbClr val="7030A0"/>
                </a:solidFill>
              </a:rPr>
              <a:t>farming            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</a:rPr>
              <a:t>Cooler </a:t>
            </a:r>
            <a:r>
              <a:rPr lang="en-US" sz="2800" b="1" dirty="0" smtClean="0">
                <a:solidFill>
                  <a:srgbClr val="7030A0"/>
                </a:solidFill>
              </a:rPr>
              <a:t>climate        Warmer climate   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Wetter climate        Drier climate</a:t>
            </a: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820" y="1808935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How can farmers increase sustainability?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ppq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6" y="104909"/>
            <a:ext cx="9730137" cy="606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248400"/>
            <a:ext cx="6724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2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5" y="1289304"/>
            <a:ext cx="10750853" cy="4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3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</TotalTime>
  <Words>243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Wood Type</vt:lpstr>
      <vt:lpstr>PowerPoint Presentation</vt:lpstr>
      <vt:lpstr>Aim: To explain the concept of sustainable agriculture in terms of energy efficiency ratios and sustainable yields.   </vt:lpstr>
      <vt:lpstr>What is a sustainable yield?</vt:lpstr>
      <vt:lpstr>What is energy efficiency ratio?</vt:lpstr>
      <vt:lpstr>Sources of energy include:</vt:lpstr>
      <vt:lpstr>Factors affecting efficiency</vt:lpstr>
      <vt:lpstr>How can farmers increase sustainability?</vt:lpstr>
      <vt:lpstr>Other ppq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St Pierre</dc:creator>
  <cp:lastModifiedBy>Nicole St Pierre</cp:lastModifiedBy>
  <cp:revision>1</cp:revision>
  <dcterms:created xsi:type="dcterms:W3CDTF">2015-11-25T16:12:43Z</dcterms:created>
  <dcterms:modified xsi:type="dcterms:W3CDTF">2015-11-25T16:15:36Z</dcterms:modified>
</cp:coreProperties>
</file>