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72" r:id="rId3"/>
    <p:sldId id="273" r:id="rId4"/>
    <p:sldId id="260" r:id="rId5"/>
    <p:sldId id="271" r:id="rId6"/>
    <p:sldId id="274" r:id="rId7"/>
    <p:sldId id="262" r:id="rId8"/>
    <p:sldId id="275" r:id="rId9"/>
    <p:sldId id="276" r:id="rId10"/>
    <p:sldId id="261" r:id="rId11"/>
    <p:sldId id="263" r:id="rId12"/>
    <p:sldId id="277"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34"/>
    <p:restoredTop sz="94624"/>
  </p:normalViewPr>
  <p:slideViewPr>
    <p:cSldViewPr snapToGrid="0" snapToObjects="1">
      <p:cViewPr varScale="1">
        <p:scale>
          <a:sx n="65" d="100"/>
          <a:sy n="65" d="100"/>
        </p:scale>
        <p:origin x="208"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4BAEF-C7E8-7248-9A5B-060D6FAA9E59}" type="datetimeFigureOut">
              <a:rPr lang="en-US" smtClean="0"/>
              <a:t>10/23/16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C5EBF-3E9E-6A43-A69D-54FE8DF26539}" type="slidenum">
              <a:rPr lang="en-US" smtClean="0"/>
              <a:t>‹#›</a:t>
            </a:fld>
            <a:endParaRPr lang="en-US"/>
          </a:p>
        </p:txBody>
      </p:sp>
    </p:spTree>
    <p:extLst>
      <p:ext uri="{BB962C8B-B14F-4D97-AF65-F5344CB8AC3E}">
        <p14:creationId xmlns:p14="http://schemas.microsoft.com/office/powerpoint/2010/main" val="20917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latin typeface="Times New Roman"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1EADA942-05BA-D746-B996-5BB39D25E989}" type="slidenum">
              <a:rPr lang="en-US" altLang="en-US"/>
              <a:pPr>
                <a:spcBef>
                  <a:spcPct val="0"/>
                </a:spcBef>
              </a:pPr>
              <a:t>1</a:t>
            </a:fld>
            <a:endParaRPr lang="en-US" altLang="en-US"/>
          </a:p>
        </p:txBody>
      </p:sp>
    </p:spTree>
    <p:extLst>
      <p:ext uri="{BB962C8B-B14F-4D97-AF65-F5344CB8AC3E}">
        <p14:creationId xmlns:p14="http://schemas.microsoft.com/office/powerpoint/2010/main" val="1342807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C3BD8895-9BC3-0E43-9735-1F0BE01EDEAE}" type="slidenum">
              <a:rPr lang="en-US" altLang="en-US"/>
              <a:pPr>
                <a:spcBef>
                  <a:spcPct val="0"/>
                </a:spcBef>
              </a:pPr>
              <a:t>4</a:t>
            </a:fld>
            <a:endParaRPr lang="en-US"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736650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DA5F9836-2C12-C04E-86DF-4DD9F310975F}" type="slidenum">
              <a:rPr lang="en-US" altLang="en-US"/>
              <a:pPr>
                <a:spcBef>
                  <a:spcPct val="0"/>
                </a:spcBef>
              </a:pPr>
              <a:t>7</a:t>
            </a:fld>
            <a:endParaRPr lang="en-US" alt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94986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9090E16B-7BEE-F843-8C2F-68CE61A34996}" type="slidenum">
              <a:rPr lang="en-US" altLang="en-US"/>
              <a:pPr>
                <a:spcBef>
                  <a:spcPct val="0"/>
                </a:spcBef>
              </a:pPr>
              <a:t>10</a:t>
            </a:fld>
            <a:endParaRPr lang="en-US"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40390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781DA438-A556-DC4E-B362-99B45B6CA5D1}" type="slidenum">
              <a:rPr lang="en-US" altLang="en-US"/>
              <a:pPr>
                <a:spcBef>
                  <a:spcPct val="0"/>
                </a:spcBef>
              </a:pPr>
              <a:t>11</a:t>
            </a:fld>
            <a:endParaRPr lang="en-US" alt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944108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2BB923-01AE-4248-B145-63E03DCFB9F9}"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589833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BB923-01AE-4248-B145-63E03DCFB9F9}"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153876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BB923-01AE-4248-B145-63E03DCFB9F9}"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196282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1148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endParaRPr lang="en-US" altLang="en-US"/>
          </a:p>
        </p:txBody>
      </p:sp>
      <p:sp>
        <p:nvSpPr>
          <p:cNvPr id="7" name="Rectangle 5"/>
          <p:cNvSpPr>
            <a:spLocks noGrp="1" noChangeArrowheads="1"/>
          </p:cNvSpPr>
          <p:nvPr>
            <p:ph type="ftr" sz="quarter" idx="11"/>
          </p:nvPr>
        </p:nvSpPr>
        <p:spPr>
          <a:ln/>
        </p:spPr>
        <p:txBody>
          <a:bodyPr/>
          <a:lstStyle>
            <a:lvl1pPr>
              <a:defRPr/>
            </a:lvl1pPr>
          </a:lstStyle>
          <a:p>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E1DD9A05-ECAC-0245-B21B-1C05D403D530}" type="slidenum">
              <a:rPr lang="en-GB" altLang="en-US"/>
              <a:pPr/>
              <a:t>‹#›</a:t>
            </a:fld>
            <a:endParaRPr lang="en-GB" altLang="en-US"/>
          </a:p>
        </p:txBody>
      </p:sp>
    </p:spTree>
    <p:extLst>
      <p:ext uri="{BB962C8B-B14F-4D97-AF65-F5344CB8AC3E}">
        <p14:creationId xmlns:p14="http://schemas.microsoft.com/office/powerpoint/2010/main" val="1670094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BB923-01AE-4248-B145-63E03DCFB9F9}"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6159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2BB923-01AE-4248-B145-63E03DCFB9F9}" type="datetimeFigureOut">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65244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2BB923-01AE-4248-B145-63E03DCFB9F9}"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558453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2BB923-01AE-4248-B145-63E03DCFB9F9}" type="datetimeFigureOut">
              <a:rPr lang="en-US" smtClean="0"/>
              <a:t>10/23/16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141951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2BB923-01AE-4248-B145-63E03DCFB9F9}" type="datetimeFigureOut">
              <a:rPr lang="en-US" smtClean="0"/>
              <a:t>10/23/16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135342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BB923-01AE-4248-B145-63E03DCFB9F9}" type="datetimeFigureOut">
              <a:rPr lang="en-US" smtClean="0"/>
              <a:t>10/23/16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87206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BB923-01AE-4248-B145-63E03DCFB9F9}"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214065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BB923-01AE-4248-B145-63E03DCFB9F9}" type="datetimeFigureOut">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25D3-9F67-624B-AE6C-0E86308C3D6F}" type="slidenum">
              <a:rPr lang="en-US" smtClean="0"/>
              <a:t>‹#›</a:t>
            </a:fld>
            <a:endParaRPr lang="en-US"/>
          </a:p>
        </p:txBody>
      </p:sp>
    </p:spTree>
    <p:extLst>
      <p:ext uri="{BB962C8B-B14F-4D97-AF65-F5344CB8AC3E}">
        <p14:creationId xmlns:p14="http://schemas.microsoft.com/office/powerpoint/2010/main" val="116410512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BB923-01AE-4248-B145-63E03DCFB9F9}" type="datetimeFigureOut">
              <a:rPr lang="en-US" smtClean="0"/>
              <a:t>10/23/16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425D3-9F67-624B-AE6C-0E86308C3D6F}" type="slidenum">
              <a:rPr lang="en-US" smtClean="0"/>
              <a:t>‹#›</a:t>
            </a:fld>
            <a:endParaRPr lang="en-US"/>
          </a:p>
        </p:txBody>
      </p:sp>
    </p:spTree>
    <p:extLst>
      <p:ext uri="{BB962C8B-B14F-4D97-AF65-F5344CB8AC3E}">
        <p14:creationId xmlns:p14="http://schemas.microsoft.com/office/powerpoint/2010/main" val="15216857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tif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133600" y="1828800"/>
            <a:ext cx="7772400" cy="1143000"/>
          </a:xfrm>
        </p:spPr>
        <p:txBody>
          <a:bodyPr>
            <a:normAutofit fontScale="90000"/>
          </a:bodyPr>
          <a:lstStyle/>
          <a:p>
            <a:pPr algn="ctr"/>
            <a:r>
              <a:rPr lang="en-US" altLang="en-US" sz="6000" dirty="0">
                <a:latin typeface="Arial" charset="0"/>
                <a:ea typeface="Arial" charset="0"/>
                <a:cs typeface="Arial" charset="0"/>
              </a:rPr>
              <a:t>Aim: To understand different migration models</a:t>
            </a:r>
          </a:p>
        </p:txBody>
      </p:sp>
    </p:spTree>
    <p:extLst>
      <p:ext uri="{BB962C8B-B14F-4D97-AF65-F5344CB8AC3E}">
        <p14:creationId xmlns:p14="http://schemas.microsoft.com/office/powerpoint/2010/main" val="162351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Line 8"/>
          <p:cNvSpPr>
            <a:spLocks noChangeShapeType="1"/>
          </p:cNvSpPr>
          <p:nvPr/>
        </p:nvSpPr>
        <p:spPr bwMode="auto">
          <a:xfrm>
            <a:off x="5562600" y="2433638"/>
            <a:ext cx="2209800" cy="0"/>
          </a:xfrm>
          <a:prstGeom prst="line">
            <a:avLst/>
          </a:prstGeom>
          <a:noFill/>
          <a:ln w="63500">
            <a:solidFill>
              <a:schemeClr val="tx1"/>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2" name="Group 43"/>
          <p:cNvGrpSpPr>
            <a:grpSpLocks/>
          </p:cNvGrpSpPr>
          <p:nvPr/>
        </p:nvGrpSpPr>
        <p:grpSpPr bwMode="auto">
          <a:xfrm>
            <a:off x="3327400" y="1117600"/>
            <a:ext cx="2159000" cy="2408238"/>
            <a:chOff x="720" y="797"/>
            <a:chExt cx="1360" cy="1517"/>
          </a:xfrm>
        </p:grpSpPr>
        <p:sp>
          <p:nvSpPr>
            <p:cNvPr id="40993" name="Oval 3"/>
            <p:cNvSpPr>
              <a:spLocks noChangeArrowheads="1"/>
            </p:cNvSpPr>
            <p:nvPr/>
          </p:nvSpPr>
          <p:spPr bwMode="auto">
            <a:xfrm>
              <a:off x="720" y="954"/>
              <a:ext cx="1360" cy="136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sp>
          <p:nvSpPr>
            <p:cNvPr id="40994" name="Text Box 10"/>
            <p:cNvSpPr txBox="1">
              <a:spLocks noChangeArrowheads="1"/>
            </p:cNvSpPr>
            <p:nvPr/>
          </p:nvSpPr>
          <p:spPr bwMode="auto">
            <a:xfrm>
              <a:off x="1152" y="797"/>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1200">
                  <a:latin typeface="Impact" charset="0"/>
                </a:rPr>
                <a:t>Location A</a:t>
              </a:r>
            </a:p>
          </p:txBody>
        </p:sp>
      </p:grpSp>
      <p:grpSp>
        <p:nvGrpSpPr>
          <p:cNvPr id="3" name="Group 44"/>
          <p:cNvGrpSpPr>
            <a:grpSpLocks/>
          </p:cNvGrpSpPr>
          <p:nvPr/>
        </p:nvGrpSpPr>
        <p:grpSpPr bwMode="auto">
          <a:xfrm>
            <a:off x="7823200" y="1117600"/>
            <a:ext cx="2159000" cy="2408238"/>
            <a:chOff x="3552" y="797"/>
            <a:chExt cx="1360" cy="1517"/>
          </a:xfrm>
        </p:grpSpPr>
        <p:sp>
          <p:nvSpPr>
            <p:cNvPr id="40991" name="Oval 4"/>
            <p:cNvSpPr>
              <a:spLocks noChangeArrowheads="1"/>
            </p:cNvSpPr>
            <p:nvPr/>
          </p:nvSpPr>
          <p:spPr bwMode="auto">
            <a:xfrm>
              <a:off x="3552" y="954"/>
              <a:ext cx="1360" cy="136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sp>
          <p:nvSpPr>
            <p:cNvPr id="40992" name="Text Box 11"/>
            <p:cNvSpPr txBox="1">
              <a:spLocks noChangeArrowheads="1"/>
            </p:cNvSpPr>
            <p:nvPr/>
          </p:nvSpPr>
          <p:spPr bwMode="auto">
            <a:xfrm>
              <a:off x="3984" y="797"/>
              <a:ext cx="5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1200">
                  <a:latin typeface="Impact" charset="0"/>
                </a:rPr>
                <a:t>Location B</a:t>
              </a:r>
            </a:p>
          </p:txBody>
        </p:sp>
      </p:grpSp>
      <p:sp>
        <p:nvSpPr>
          <p:cNvPr id="40964" name="Rectangle 12"/>
          <p:cNvSpPr>
            <a:spLocks noChangeArrowheads="1"/>
          </p:cNvSpPr>
          <p:nvPr/>
        </p:nvSpPr>
        <p:spPr bwMode="auto">
          <a:xfrm>
            <a:off x="1524000" y="762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r>
              <a:rPr lang="en-GB" altLang="en-US" sz="2800">
                <a:solidFill>
                  <a:schemeClr val="tx2"/>
                </a:solidFill>
                <a:latin typeface="Arial Black" charset="0"/>
              </a:rPr>
              <a:t>Lee’s Migration Model</a:t>
            </a:r>
          </a:p>
        </p:txBody>
      </p:sp>
      <p:sp>
        <p:nvSpPr>
          <p:cNvPr id="7182" name="Text Box 14"/>
          <p:cNvSpPr txBox="1">
            <a:spLocks noChangeArrowheads="1"/>
          </p:cNvSpPr>
          <p:nvPr/>
        </p:nvSpPr>
        <p:spPr bwMode="auto">
          <a:xfrm>
            <a:off x="1524000" y="65532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50000"/>
              </a:spcBef>
              <a:buFontTx/>
              <a:buNone/>
            </a:pPr>
            <a:r>
              <a:rPr lang="en-GB" altLang="en-US" sz="1400">
                <a:latin typeface="Arial" charset="0"/>
              </a:rPr>
              <a:t>Source:  Adapted from Global Challenge.  Alistair McNaught and Michael Witherick. Longman. 2001.</a:t>
            </a:r>
          </a:p>
        </p:txBody>
      </p:sp>
      <p:grpSp>
        <p:nvGrpSpPr>
          <p:cNvPr id="4" name="Group 26"/>
          <p:cNvGrpSpPr>
            <a:grpSpLocks/>
          </p:cNvGrpSpPr>
          <p:nvPr/>
        </p:nvGrpSpPr>
        <p:grpSpPr bwMode="auto">
          <a:xfrm>
            <a:off x="3784600" y="1604963"/>
            <a:ext cx="1270000" cy="1708150"/>
            <a:chOff x="1056" y="1133"/>
            <a:chExt cx="800" cy="1076"/>
          </a:xfrm>
        </p:grpSpPr>
        <p:sp>
          <p:nvSpPr>
            <p:cNvPr id="40988" name="Text Box 13"/>
            <p:cNvSpPr txBox="1">
              <a:spLocks noChangeArrowheads="1"/>
            </p:cNvSpPr>
            <p:nvPr/>
          </p:nvSpPr>
          <p:spPr bwMode="auto">
            <a:xfrm>
              <a:off x="1056" y="1133"/>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CC0000"/>
                  </a:solidFill>
                  <a:latin typeface="Impact" charset="0"/>
                </a:rPr>
                <a:t>+</a:t>
              </a:r>
            </a:p>
          </p:txBody>
        </p:sp>
        <p:sp>
          <p:nvSpPr>
            <p:cNvPr id="40989" name="Text Box 15"/>
            <p:cNvSpPr txBox="1">
              <a:spLocks noChangeArrowheads="1"/>
            </p:cNvSpPr>
            <p:nvPr/>
          </p:nvSpPr>
          <p:spPr bwMode="auto">
            <a:xfrm>
              <a:off x="1584" y="132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CC0000"/>
                  </a:solidFill>
                  <a:latin typeface="Impact" charset="0"/>
                </a:rPr>
                <a:t>-</a:t>
              </a:r>
            </a:p>
          </p:txBody>
        </p:sp>
        <p:sp>
          <p:nvSpPr>
            <p:cNvPr id="40990" name="Text Box 16"/>
            <p:cNvSpPr txBox="1">
              <a:spLocks noChangeArrowheads="1"/>
            </p:cNvSpPr>
            <p:nvPr/>
          </p:nvSpPr>
          <p:spPr bwMode="auto">
            <a:xfrm>
              <a:off x="1296" y="180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CC0000"/>
                  </a:solidFill>
                  <a:latin typeface="Impact" charset="0"/>
                </a:rPr>
                <a:t>0</a:t>
              </a:r>
            </a:p>
          </p:txBody>
        </p:sp>
      </p:grpSp>
      <p:sp>
        <p:nvSpPr>
          <p:cNvPr id="7187" name="Line 19"/>
          <p:cNvSpPr>
            <a:spLocks noChangeShapeType="1"/>
          </p:cNvSpPr>
          <p:nvPr/>
        </p:nvSpPr>
        <p:spPr bwMode="auto">
          <a:xfrm>
            <a:off x="5308600" y="3251200"/>
            <a:ext cx="1295400" cy="914400"/>
          </a:xfrm>
          <a:prstGeom prst="line">
            <a:avLst/>
          </a:prstGeom>
          <a:noFill/>
          <a:ln w="63500">
            <a:solidFill>
              <a:srgbClr val="800080"/>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grpSp>
        <p:nvGrpSpPr>
          <p:cNvPr id="5" name="Group 27"/>
          <p:cNvGrpSpPr>
            <a:grpSpLocks/>
          </p:cNvGrpSpPr>
          <p:nvPr/>
        </p:nvGrpSpPr>
        <p:grpSpPr bwMode="auto">
          <a:xfrm>
            <a:off x="8280400" y="1604963"/>
            <a:ext cx="1270000" cy="1708150"/>
            <a:chOff x="1056" y="1133"/>
            <a:chExt cx="800" cy="1076"/>
          </a:xfrm>
        </p:grpSpPr>
        <p:sp>
          <p:nvSpPr>
            <p:cNvPr id="40985" name="Text Box 28"/>
            <p:cNvSpPr txBox="1">
              <a:spLocks noChangeArrowheads="1"/>
            </p:cNvSpPr>
            <p:nvPr/>
          </p:nvSpPr>
          <p:spPr bwMode="auto">
            <a:xfrm>
              <a:off x="1056" y="1133"/>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CC0000"/>
                  </a:solidFill>
                  <a:latin typeface="Impact" charset="0"/>
                </a:rPr>
                <a:t>+</a:t>
              </a:r>
            </a:p>
          </p:txBody>
        </p:sp>
        <p:sp>
          <p:nvSpPr>
            <p:cNvPr id="40986" name="Text Box 29"/>
            <p:cNvSpPr txBox="1">
              <a:spLocks noChangeArrowheads="1"/>
            </p:cNvSpPr>
            <p:nvPr/>
          </p:nvSpPr>
          <p:spPr bwMode="auto">
            <a:xfrm>
              <a:off x="1584" y="132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CC0000"/>
                  </a:solidFill>
                  <a:latin typeface="Impact" charset="0"/>
                </a:rPr>
                <a:t>-</a:t>
              </a:r>
            </a:p>
          </p:txBody>
        </p:sp>
        <p:sp>
          <p:nvSpPr>
            <p:cNvPr id="40987" name="Text Box 30"/>
            <p:cNvSpPr txBox="1">
              <a:spLocks noChangeArrowheads="1"/>
            </p:cNvSpPr>
            <p:nvPr/>
          </p:nvSpPr>
          <p:spPr bwMode="auto">
            <a:xfrm>
              <a:off x="1296" y="180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CC0000"/>
                  </a:solidFill>
                  <a:latin typeface="Impact" charset="0"/>
                </a:rPr>
                <a:t>0</a:t>
              </a:r>
            </a:p>
          </p:txBody>
        </p:sp>
      </p:grpSp>
      <p:grpSp>
        <p:nvGrpSpPr>
          <p:cNvPr id="6" name="Group 45"/>
          <p:cNvGrpSpPr>
            <a:grpSpLocks/>
          </p:cNvGrpSpPr>
          <p:nvPr/>
        </p:nvGrpSpPr>
        <p:grpSpPr bwMode="auto">
          <a:xfrm>
            <a:off x="6502400" y="3586164"/>
            <a:ext cx="2159000" cy="2433637"/>
            <a:chOff x="2720" y="2352"/>
            <a:chExt cx="1360" cy="1533"/>
          </a:xfrm>
        </p:grpSpPr>
        <p:sp>
          <p:nvSpPr>
            <p:cNvPr id="40983" name="Oval 17"/>
            <p:cNvSpPr>
              <a:spLocks noChangeArrowheads="1"/>
            </p:cNvSpPr>
            <p:nvPr/>
          </p:nvSpPr>
          <p:spPr bwMode="auto">
            <a:xfrm>
              <a:off x="2720" y="2525"/>
              <a:ext cx="1360" cy="1360"/>
            </a:xfrm>
            <a:prstGeom prst="ellipse">
              <a:avLst/>
            </a:prstGeom>
            <a:noFill/>
            <a:ln w="38100">
              <a:solidFill>
                <a:srgbClr val="99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endParaRPr lang="en-US" altLang="en-US" sz="2400"/>
            </a:p>
          </p:txBody>
        </p:sp>
        <p:sp>
          <p:nvSpPr>
            <p:cNvPr id="40984" name="Text Box 18"/>
            <p:cNvSpPr txBox="1">
              <a:spLocks noChangeArrowheads="1"/>
            </p:cNvSpPr>
            <p:nvPr/>
          </p:nvSpPr>
          <p:spPr bwMode="auto">
            <a:xfrm>
              <a:off x="3008" y="2352"/>
              <a:ext cx="81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1200">
                  <a:solidFill>
                    <a:srgbClr val="990099"/>
                  </a:solidFill>
                  <a:latin typeface="Impact" charset="0"/>
                </a:rPr>
                <a:t>Intervening Place</a:t>
              </a:r>
            </a:p>
          </p:txBody>
        </p:sp>
      </p:grpSp>
      <p:sp>
        <p:nvSpPr>
          <p:cNvPr id="7200" name="Freeform 32"/>
          <p:cNvSpPr>
            <a:spLocks/>
          </p:cNvSpPr>
          <p:nvPr/>
        </p:nvSpPr>
        <p:spPr bwMode="auto">
          <a:xfrm>
            <a:off x="5613400" y="1270000"/>
            <a:ext cx="2057400" cy="1079500"/>
          </a:xfrm>
          <a:custGeom>
            <a:avLst/>
            <a:gdLst>
              <a:gd name="T0" fmla="*/ 0 w 1248"/>
              <a:gd name="T1" fmla="*/ 2147483646 h 680"/>
              <a:gd name="T2" fmla="*/ 2147483646 w 1248"/>
              <a:gd name="T3" fmla="*/ 2147483646 h 680"/>
              <a:gd name="T4" fmla="*/ 2147483646 w 1248"/>
              <a:gd name="T5" fmla="*/ 2147483646 h 680"/>
              <a:gd name="T6" fmla="*/ 2147483646 w 1248"/>
              <a:gd name="T7" fmla="*/ 2147483646 h 680"/>
              <a:gd name="T8" fmla="*/ 2147483646 w 1248"/>
              <a:gd name="T9" fmla="*/ 2147483646 h 680"/>
              <a:gd name="T10" fmla="*/ 2147483646 w 1248"/>
              <a:gd name="T11" fmla="*/ 0 h 680"/>
              <a:gd name="T12" fmla="*/ 2147483646 w 1248"/>
              <a:gd name="T13" fmla="*/ 2147483646 h 680"/>
              <a:gd name="T14" fmla="*/ 2147483646 w 1248"/>
              <a:gd name="T15" fmla="*/ 2147483646 h 680"/>
              <a:gd name="T16" fmla="*/ 2147483646 w 1248"/>
              <a:gd name="T17" fmla="*/ 2147483646 h 680"/>
              <a:gd name="T18" fmla="*/ 2147483646 w 1248"/>
              <a:gd name="T19" fmla="*/ 2147483646 h 680"/>
              <a:gd name="T20" fmla="*/ 2147483646 w 1248"/>
              <a:gd name="T21" fmla="*/ 2147483646 h 680"/>
              <a:gd name="T22" fmla="*/ 2147483646 w 1248"/>
              <a:gd name="T23" fmla="*/ 2147483646 h 680"/>
              <a:gd name="T24" fmla="*/ 2147483646 w 1248"/>
              <a:gd name="T25" fmla="*/ 2147483646 h 680"/>
              <a:gd name="T26" fmla="*/ 2147483646 w 1248"/>
              <a:gd name="T27" fmla="*/ 2147483646 h 680"/>
              <a:gd name="T28" fmla="*/ 2147483646 w 1248"/>
              <a:gd name="T29" fmla="*/ 2147483646 h 680"/>
              <a:gd name="T30" fmla="*/ 2147483646 w 1248"/>
              <a:gd name="T31" fmla="*/ 2147483646 h 680"/>
              <a:gd name="T32" fmla="*/ 2147483646 w 1248"/>
              <a:gd name="T33" fmla="*/ 2147483646 h 6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48"/>
              <a:gd name="T52" fmla="*/ 0 h 680"/>
              <a:gd name="T53" fmla="*/ 1248 w 1248"/>
              <a:gd name="T54" fmla="*/ 680 h 6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48" h="680">
                <a:moveTo>
                  <a:pt x="0" y="624"/>
                </a:moveTo>
                <a:cubicBezTo>
                  <a:pt x="16" y="528"/>
                  <a:pt x="32" y="432"/>
                  <a:pt x="48" y="432"/>
                </a:cubicBezTo>
                <a:cubicBezTo>
                  <a:pt x="64" y="432"/>
                  <a:pt x="80" y="640"/>
                  <a:pt x="96" y="624"/>
                </a:cubicBezTo>
                <a:cubicBezTo>
                  <a:pt x="112" y="608"/>
                  <a:pt x="128" y="336"/>
                  <a:pt x="144" y="336"/>
                </a:cubicBezTo>
                <a:cubicBezTo>
                  <a:pt x="160" y="336"/>
                  <a:pt x="168" y="680"/>
                  <a:pt x="192" y="624"/>
                </a:cubicBezTo>
                <a:cubicBezTo>
                  <a:pt x="216" y="568"/>
                  <a:pt x="256" y="0"/>
                  <a:pt x="288" y="0"/>
                </a:cubicBezTo>
                <a:cubicBezTo>
                  <a:pt x="320" y="0"/>
                  <a:pt x="352" y="576"/>
                  <a:pt x="384" y="624"/>
                </a:cubicBezTo>
                <a:cubicBezTo>
                  <a:pt x="416" y="672"/>
                  <a:pt x="448" y="288"/>
                  <a:pt x="480" y="288"/>
                </a:cubicBezTo>
                <a:cubicBezTo>
                  <a:pt x="512" y="288"/>
                  <a:pt x="544" y="648"/>
                  <a:pt x="576" y="624"/>
                </a:cubicBezTo>
                <a:cubicBezTo>
                  <a:pt x="608" y="600"/>
                  <a:pt x="640" y="144"/>
                  <a:pt x="672" y="144"/>
                </a:cubicBezTo>
                <a:cubicBezTo>
                  <a:pt x="704" y="144"/>
                  <a:pt x="736" y="584"/>
                  <a:pt x="768" y="624"/>
                </a:cubicBezTo>
                <a:cubicBezTo>
                  <a:pt x="800" y="664"/>
                  <a:pt x="840" y="384"/>
                  <a:pt x="864" y="384"/>
                </a:cubicBezTo>
                <a:cubicBezTo>
                  <a:pt x="888" y="384"/>
                  <a:pt x="888" y="648"/>
                  <a:pt x="912" y="624"/>
                </a:cubicBezTo>
                <a:cubicBezTo>
                  <a:pt x="936" y="600"/>
                  <a:pt x="976" y="248"/>
                  <a:pt x="1008" y="240"/>
                </a:cubicBezTo>
                <a:cubicBezTo>
                  <a:pt x="1040" y="232"/>
                  <a:pt x="1072" y="536"/>
                  <a:pt x="1104" y="576"/>
                </a:cubicBezTo>
                <a:cubicBezTo>
                  <a:pt x="1136" y="616"/>
                  <a:pt x="1176" y="472"/>
                  <a:pt x="1200" y="480"/>
                </a:cubicBezTo>
                <a:cubicBezTo>
                  <a:pt x="1224" y="488"/>
                  <a:pt x="1240" y="600"/>
                  <a:pt x="1248" y="62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203" name="Text Box 35"/>
          <p:cNvSpPr txBox="1">
            <a:spLocks noChangeArrowheads="1"/>
          </p:cNvSpPr>
          <p:nvPr/>
        </p:nvSpPr>
        <p:spPr bwMode="auto">
          <a:xfrm>
            <a:off x="5308600" y="842964"/>
            <a:ext cx="30480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2200">
                <a:solidFill>
                  <a:srgbClr val="FF0000"/>
                </a:solidFill>
                <a:latin typeface="Impact" charset="0"/>
              </a:rPr>
              <a:t>Intervening Obstacles</a:t>
            </a:r>
          </a:p>
        </p:txBody>
      </p:sp>
      <p:grpSp>
        <p:nvGrpSpPr>
          <p:cNvPr id="7" name="Group 38"/>
          <p:cNvGrpSpPr>
            <a:grpSpLocks/>
          </p:cNvGrpSpPr>
          <p:nvPr/>
        </p:nvGrpSpPr>
        <p:grpSpPr bwMode="auto">
          <a:xfrm>
            <a:off x="8509000" y="3632200"/>
            <a:ext cx="609600" cy="533400"/>
            <a:chOff x="3984" y="2381"/>
            <a:chExt cx="384" cy="336"/>
          </a:xfrm>
        </p:grpSpPr>
        <p:sp>
          <p:nvSpPr>
            <p:cNvPr id="40981" name="Line 20"/>
            <p:cNvSpPr>
              <a:spLocks noChangeShapeType="1"/>
            </p:cNvSpPr>
            <p:nvPr/>
          </p:nvSpPr>
          <p:spPr bwMode="auto">
            <a:xfrm flipV="1">
              <a:off x="3984" y="2381"/>
              <a:ext cx="192" cy="336"/>
            </a:xfrm>
            <a:prstGeom prst="line">
              <a:avLst/>
            </a:prstGeom>
            <a:noFill/>
            <a:ln w="63500">
              <a:solidFill>
                <a:srgbClr val="800080"/>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40982" name="Text Box 36"/>
            <p:cNvSpPr txBox="1">
              <a:spLocks noChangeArrowheads="1"/>
            </p:cNvSpPr>
            <p:nvPr/>
          </p:nvSpPr>
          <p:spPr bwMode="auto">
            <a:xfrm>
              <a:off x="4176" y="2448"/>
              <a:ext cx="192"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2200">
                  <a:solidFill>
                    <a:srgbClr val="990099"/>
                  </a:solidFill>
                  <a:latin typeface="Impact" charset="0"/>
                </a:rPr>
                <a:t>?</a:t>
              </a:r>
            </a:p>
          </p:txBody>
        </p:sp>
      </p:grpSp>
      <p:grpSp>
        <p:nvGrpSpPr>
          <p:cNvPr id="8" name="Group 39"/>
          <p:cNvGrpSpPr>
            <a:grpSpLocks/>
          </p:cNvGrpSpPr>
          <p:nvPr/>
        </p:nvGrpSpPr>
        <p:grpSpPr bwMode="auto">
          <a:xfrm>
            <a:off x="6985000" y="4119563"/>
            <a:ext cx="1270000" cy="1708150"/>
            <a:chOff x="1056" y="1133"/>
            <a:chExt cx="800" cy="1076"/>
          </a:xfrm>
        </p:grpSpPr>
        <p:sp>
          <p:nvSpPr>
            <p:cNvPr id="40978" name="Text Box 40"/>
            <p:cNvSpPr txBox="1">
              <a:spLocks noChangeArrowheads="1"/>
            </p:cNvSpPr>
            <p:nvPr/>
          </p:nvSpPr>
          <p:spPr bwMode="auto">
            <a:xfrm>
              <a:off x="1056" y="1133"/>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990099"/>
                  </a:solidFill>
                  <a:latin typeface="Impact" charset="0"/>
                </a:rPr>
                <a:t>+</a:t>
              </a:r>
            </a:p>
          </p:txBody>
        </p:sp>
        <p:sp>
          <p:nvSpPr>
            <p:cNvPr id="40979" name="Text Box 41"/>
            <p:cNvSpPr txBox="1">
              <a:spLocks noChangeArrowheads="1"/>
            </p:cNvSpPr>
            <p:nvPr/>
          </p:nvSpPr>
          <p:spPr bwMode="auto">
            <a:xfrm>
              <a:off x="1584" y="132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990099"/>
                  </a:solidFill>
                  <a:latin typeface="Impact" charset="0"/>
                </a:rPr>
                <a:t>-</a:t>
              </a:r>
            </a:p>
          </p:txBody>
        </p:sp>
        <p:sp>
          <p:nvSpPr>
            <p:cNvPr id="40980" name="Text Box 42"/>
            <p:cNvSpPr txBox="1">
              <a:spLocks noChangeArrowheads="1"/>
            </p:cNvSpPr>
            <p:nvPr/>
          </p:nvSpPr>
          <p:spPr bwMode="auto">
            <a:xfrm>
              <a:off x="1296" y="1805"/>
              <a:ext cx="2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3600">
                  <a:solidFill>
                    <a:srgbClr val="990099"/>
                  </a:solidFill>
                  <a:latin typeface="Impact" charset="0"/>
                </a:rPr>
                <a:t>0</a:t>
              </a:r>
            </a:p>
          </p:txBody>
        </p:sp>
      </p:grpSp>
      <p:sp>
        <p:nvSpPr>
          <p:cNvPr id="7214" name="Text Box 46"/>
          <p:cNvSpPr txBox="1">
            <a:spLocks noChangeArrowheads="1"/>
          </p:cNvSpPr>
          <p:nvPr/>
        </p:nvSpPr>
        <p:spPr bwMode="auto">
          <a:xfrm>
            <a:off x="1524000" y="3429000"/>
            <a:ext cx="3581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2400" dirty="0">
                <a:latin typeface="Comic Sans MS" charset="0"/>
              </a:rPr>
              <a:t>Does not isolate particular push and pull factors.  Each site has a range of attributes.  Different people will have different perceptions of the factors.</a:t>
            </a:r>
          </a:p>
        </p:txBody>
      </p:sp>
      <p:sp>
        <p:nvSpPr>
          <p:cNvPr id="7215" name="Line 47"/>
          <p:cNvSpPr>
            <a:spLocks noChangeShapeType="1"/>
          </p:cNvSpPr>
          <p:nvPr/>
        </p:nvSpPr>
        <p:spPr bwMode="auto">
          <a:xfrm flipH="1" flipV="1">
            <a:off x="4800600" y="533400"/>
            <a:ext cx="533400" cy="304800"/>
          </a:xfrm>
          <a:prstGeom prst="line">
            <a:avLst/>
          </a:prstGeom>
          <a:noFill/>
          <a:ln w="63500" cap="rnd">
            <a:solidFill>
              <a:schemeClr val="tx1"/>
            </a:solidFill>
            <a:prstDash val="sysDot"/>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7216" name="Text Box 48"/>
          <p:cNvSpPr txBox="1">
            <a:spLocks noChangeArrowheads="1"/>
          </p:cNvSpPr>
          <p:nvPr/>
        </p:nvSpPr>
        <p:spPr bwMode="auto">
          <a:xfrm>
            <a:off x="2819400" y="762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2400">
                <a:latin typeface="Comic Sans MS" charset="0"/>
              </a:rPr>
              <a:t>Real / Perceived</a:t>
            </a:r>
          </a:p>
        </p:txBody>
      </p:sp>
      <p:sp>
        <p:nvSpPr>
          <p:cNvPr id="40977" name="TextBox 34"/>
          <p:cNvSpPr txBox="1">
            <a:spLocks noChangeArrowheads="1"/>
          </p:cNvSpPr>
          <p:nvPr/>
        </p:nvSpPr>
        <p:spPr bwMode="auto">
          <a:xfrm>
            <a:off x="8534400" y="5410200"/>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a:t>Explain the model under your diagram</a:t>
            </a:r>
          </a:p>
        </p:txBody>
      </p:sp>
    </p:spTree>
    <p:extLst>
      <p:ext uri="{BB962C8B-B14F-4D97-AF65-F5344CB8AC3E}">
        <p14:creationId xmlns:p14="http://schemas.microsoft.com/office/powerpoint/2010/main" val="640535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0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720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72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72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718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8"/>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7"/>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718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7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animBg="1"/>
      <p:bldP spid="7182" grpId="0" autoUpdateAnimBg="0"/>
      <p:bldP spid="7187" grpId="0" animBg="1"/>
      <p:bldP spid="7200" grpId="0" animBg="1"/>
      <p:bldP spid="7203" grpId="0" autoUpdateAnimBg="0"/>
      <p:bldP spid="7214" grpId="0" autoUpdateAnimBg="0"/>
      <p:bldP spid="7215" grpId="0" animBg="1"/>
      <p:bldP spid="7216"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286000" y="0"/>
            <a:ext cx="7772400" cy="1143000"/>
          </a:xfrm>
        </p:spPr>
        <p:txBody>
          <a:bodyPr/>
          <a:lstStyle/>
          <a:p>
            <a:pPr eaLnBrk="1" hangingPunct="1"/>
            <a:r>
              <a:rPr lang="en-US" altLang="en-US" sz="2400" dirty="0">
                <a:latin typeface="Arial" charset="0"/>
              </a:rPr>
              <a:t>Different people have different perceptions of positive and negative </a:t>
            </a:r>
            <a:r>
              <a:rPr lang="en-US" altLang="en-US" sz="2400" dirty="0" smtClean="0">
                <a:latin typeface="Arial" charset="0"/>
              </a:rPr>
              <a:t>attributes</a:t>
            </a:r>
            <a:r>
              <a:rPr lang="en-US" altLang="en-US" sz="2400" dirty="0">
                <a:latin typeface="Arial" charset="0"/>
              </a:rPr>
              <a:t>……..</a:t>
            </a:r>
          </a:p>
        </p:txBody>
      </p:sp>
      <p:sp>
        <p:nvSpPr>
          <p:cNvPr id="45060" name="Rectangle 3"/>
          <p:cNvSpPr>
            <a:spLocks noGrp="1" noChangeArrowheads="1"/>
          </p:cNvSpPr>
          <p:nvPr>
            <p:ph type="body" sz="half" idx="1"/>
          </p:nvPr>
        </p:nvSpPr>
        <p:spPr>
          <a:xfrm>
            <a:off x="1866900" y="1371600"/>
            <a:ext cx="8610600" cy="5181600"/>
          </a:xfrm>
        </p:spPr>
        <p:txBody>
          <a:bodyPr/>
          <a:lstStyle/>
          <a:p>
            <a:r>
              <a:rPr lang="en-US" b="1" dirty="0"/>
              <a:t>Task 3</a:t>
            </a:r>
            <a:endParaRPr lang="en-US" dirty="0"/>
          </a:p>
          <a:p>
            <a:r>
              <a:rPr lang="en-US" dirty="0"/>
              <a:t>Can we apply Lee’s model to migration in </a:t>
            </a:r>
            <a:r>
              <a:rPr lang="en-US" dirty="0" smtClean="0"/>
              <a:t>Germany?</a:t>
            </a:r>
          </a:p>
          <a:p>
            <a:endParaRPr lang="en-US" dirty="0"/>
          </a:p>
          <a:p>
            <a:r>
              <a:rPr lang="en-US" dirty="0" smtClean="0"/>
              <a:t>You </a:t>
            </a:r>
            <a:r>
              <a:rPr lang="en-US" dirty="0"/>
              <a:t>will be given a personal story of a migrant to Germany. Doing your own research on migration from your home country to the host country of Germany, create a diagram in your notebook of Lee’s Model. For each circle, describe the positives and negatives, the possible positives and negatives of the intervening place, and specific intervening obstacles on the route your migrant must take</a:t>
            </a:r>
            <a:r>
              <a:rPr lang="en-US" dirty="0" smtClean="0"/>
              <a:t>. BE AS SPECIFIC AS POSSIBLE IN YOUR NEW PERSONA</a:t>
            </a:r>
            <a:endParaRPr lang="en-US" dirty="0"/>
          </a:p>
        </p:txBody>
      </p:sp>
    </p:spTree>
    <p:extLst>
      <p:ext uri="{BB962C8B-B14F-4D97-AF65-F5344CB8AC3E}">
        <p14:creationId xmlns:p14="http://schemas.microsoft.com/office/powerpoint/2010/main" val="1670877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quarter" idx="2"/>
          </p:nvPr>
        </p:nvSpPr>
        <p:spPr/>
        <p:txBody>
          <a:bodyPr/>
          <a:lstStyle/>
          <a:p>
            <a:endParaRPr lang="en-US"/>
          </a:p>
        </p:txBody>
      </p:sp>
      <p:sp>
        <p:nvSpPr>
          <p:cNvPr id="5" name="Content Placeholder 4"/>
          <p:cNvSpPr>
            <a:spLocks noGrp="1"/>
          </p:cNvSpPr>
          <p:nvPr>
            <p:ph sz="quarter" idx="3"/>
          </p:nvPr>
        </p:nvSpPr>
        <p:spPr/>
        <p:txBody>
          <a:bodyPr/>
          <a:lstStyle/>
          <a:p>
            <a:endParaRPr lang="en-US"/>
          </a:p>
        </p:txBody>
      </p:sp>
      <p:pic>
        <p:nvPicPr>
          <p:cNvPr id="6" name="Picture 5"/>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1143087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tLang="en-US"/>
              <a:t>Ravensteins laws of Migration</a:t>
            </a:r>
          </a:p>
        </p:txBody>
      </p:sp>
      <p:sp>
        <p:nvSpPr>
          <p:cNvPr id="3" name="Text Placeholder 2"/>
          <p:cNvSpPr>
            <a:spLocks noGrp="1"/>
          </p:cNvSpPr>
          <p:nvPr>
            <p:ph type="body" sz="half" idx="1"/>
          </p:nvPr>
        </p:nvSpPr>
        <p:spPr>
          <a:xfrm>
            <a:off x="914399" y="1981200"/>
            <a:ext cx="7503459" cy="4114800"/>
          </a:xfrm>
        </p:spPr>
        <p:txBody>
          <a:bodyPr/>
          <a:lstStyle/>
          <a:p>
            <a:pPr algn="ctr">
              <a:defRPr/>
            </a:pPr>
            <a:r>
              <a:rPr lang="en-US" sz="3000" dirty="0">
                <a:solidFill>
                  <a:srgbClr val="FF0000"/>
                </a:solidFill>
              </a:rPr>
              <a:t>What are </a:t>
            </a:r>
            <a:r>
              <a:rPr lang="en-US" sz="3000" dirty="0" err="1">
                <a:solidFill>
                  <a:srgbClr val="FF0000"/>
                </a:solidFill>
              </a:rPr>
              <a:t>Ravensteins</a:t>
            </a:r>
            <a:r>
              <a:rPr lang="en-US" sz="3000" dirty="0">
                <a:solidFill>
                  <a:srgbClr val="FF0000"/>
                </a:solidFill>
              </a:rPr>
              <a:t> laws of </a:t>
            </a:r>
            <a:r>
              <a:rPr lang="en-US" sz="3000" dirty="0" smtClean="0">
                <a:solidFill>
                  <a:srgbClr val="FF0000"/>
                </a:solidFill>
              </a:rPr>
              <a:t>migration?  Ensure you have all 11 rules in your notes.</a:t>
            </a:r>
            <a:endParaRPr lang="en-US" sz="3000" dirty="0">
              <a:solidFill>
                <a:srgbClr val="FF0000"/>
              </a:solidFill>
            </a:endParaRPr>
          </a:p>
          <a:p>
            <a:pPr algn="ctr">
              <a:defRPr/>
            </a:pPr>
            <a:endParaRPr lang="en-US" sz="3000" dirty="0">
              <a:solidFill>
                <a:srgbClr val="FF0000"/>
              </a:solidFill>
            </a:endParaRPr>
          </a:p>
          <a:p>
            <a:pPr algn="ctr">
              <a:defRPr/>
            </a:pPr>
            <a:r>
              <a:rPr lang="en-US" sz="3000" dirty="0">
                <a:solidFill>
                  <a:srgbClr val="FF0000"/>
                </a:solidFill>
              </a:rPr>
              <a:t>Highlight which you think are the most important three and justify your choice</a:t>
            </a:r>
          </a:p>
          <a:p>
            <a:pPr marL="0" indent="0">
              <a:buNone/>
              <a:defRPr/>
            </a:pPr>
            <a:endParaRPr lang="en-US" dirty="0"/>
          </a:p>
        </p:txBody>
      </p:sp>
    </p:spTree>
    <p:extLst>
      <p:ext uri="{BB962C8B-B14F-4D97-AF65-F5344CB8AC3E}">
        <p14:creationId xmlns:p14="http://schemas.microsoft.com/office/powerpoint/2010/main" val="673198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274638"/>
            <a:ext cx="8229600" cy="792162"/>
          </a:xfrm>
          <a:noFill/>
          <a:ln w="76200" cap="rnd">
            <a:solidFill>
              <a:schemeClr val="tx1"/>
            </a:solidFill>
            <a:prstDash val="sysDot"/>
            <a:miter lim="800000"/>
            <a:headEnd/>
            <a:tailEnd/>
          </a:ln>
        </p:spPr>
        <p:txBody>
          <a:bodyPr/>
          <a:lstStyle/>
          <a:p>
            <a:r>
              <a:rPr lang="en-US" altLang="en-US">
                <a:ln>
                  <a:noFill/>
                </a:ln>
                <a:latin typeface="Arial Black" charset="0"/>
              </a:rPr>
              <a:t>Push / Pull Factors</a:t>
            </a:r>
          </a:p>
        </p:txBody>
      </p:sp>
      <p:sp>
        <p:nvSpPr>
          <p:cNvPr id="3075" name="Rectangle 3"/>
          <p:cNvSpPr>
            <a:spLocks noGrp="1" noChangeArrowheads="1"/>
          </p:cNvSpPr>
          <p:nvPr>
            <p:ph idx="1"/>
          </p:nvPr>
        </p:nvSpPr>
        <p:spPr>
          <a:xfrm>
            <a:off x="1752600" y="1219200"/>
            <a:ext cx="8686800" cy="5334000"/>
          </a:xfrm>
        </p:spPr>
        <p:txBody>
          <a:bodyPr/>
          <a:lstStyle/>
          <a:p>
            <a:r>
              <a:rPr lang="en-US" altLang="en-US" sz="3600" i="1" u="sng">
                <a:latin typeface="Book Antiqua" charset="0"/>
              </a:rPr>
              <a:t>Push Factors:</a:t>
            </a:r>
            <a:r>
              <a:rPr lang="en-US" altLang="en-US" sz="3600">
                <a:latin typeface="Book Antiqua" charset="0"/>
              </a:rPr>
              <a:t> induce people to move out of their current location.</a:t>
            </a:r>
          </a:p>
          <a:p>
            <a:pPr>
              <a:buFontTx/>
              <a:buNone/>
            </a:pPr>
            <a:r>
              <a:rPr lang="en-US" altLang="en-US">
                <a:latin typeface="Book Antiqua" charset="0"/>
              </a:rPr>
              <a:t>		</a:t>
            </a:r>
            <a:r>
              <a:rPr lang="en-US" altLang="en-US" i="1">
                <a:latin typeface="Book Antiqua" charset="0"/>
              </a:rPr>
              <a:t>Ex:</a:t>
            </a:r>
            <a:r>
              <a:rPr lang="en-US" altLang="en-US">
                <a:latin typeface="Book Antiqua" charset="0"/>
              </a:rPr>
              <a:t> poverty, political instability, religious 	       	       intolerance. </a:t>
            </a:r>
          </a:p>
          <a:p>
            <a:pPr>
              <a:buFontTx/>
              <a:buNone/>
            </a:pPr>
            <a:endParaRPr lang="en-US" altLang="en-US">
              <a:latin typeface="Book Antiqua" charset="0"/>
            </a:endParaRPr>
          </a:p>
          <a:p>
            <a:r>
              <a:rPr lang="en-US" altLang="en-US" sz="3600" i="1" u="sng">
                <a:latin typeface="Book Antiqua" charset="0"/>
              </a:rPr>
              <a:t>Pull Factors:</a:t>
            </a:r>
            <a:r>
              <a:rPr lang="en-US" altLang="en-US" sz="3600">
                <a:latin typeface="Book Antiqua" charset="0"/>
              </a:rPr>
              <a:t> induce people to move to new location. </a:t>
            </a:r>
            <a:endParaRPr lang="en-US" altLang="en-US">
              <a:latin typeface="Book Antiqua" charset="0"/>
            </a:endParaRPr>
          </a:p>
          <a:p>
            <a:pPr>
              <a:buFontTx/>
              <a:buNone/>
            </a:pPr>
            <a:r>
              <a:rPr lang="en-US" altLang="en-US" sz="3600">
                <a:latin typeface="Book Antiqua" charset="0"/>
              </a:rPr>
              <a:t>		</a:t>
            </a:r>
            <a:r>
              <a:rPr lang="en-US" altLang="en-US" i="1">
                <a:latin typeface="Book Antiqua" charset="0"/>
              </a:rPr>
              <a:t>Ex.</a:t>
            </a:r>
            <a:r>
              <a:rPr lang="en-US" altLang="en-US">
                <a:latin typeface="Book Antiqua" charset="0"/>
              </a:rPr>
              <a:t> Democratic gov., thriving economies, job 		       opportunities. </a:t>
            </a:r>
          </a:p>
        </p:txBody>
      </p:sp>
    </p:spTree>
    <p:extLst>
      <p:ext uri="{BB962C8B-B14F-4D97-AF65-F5344CB8AC3E}">
        <p14:creationId xmlns:p14="http://schemas.microsoft.com/office/powerpoint/2010/main" val="6964737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blinds(horizontal)">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5" presetClass="entr" presetSubtype="0" fill="hold" nodeType="click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anim calcmode="lin" valueType="num">
                                      <p:cBhvr>
                                        <p:cTn id="13" dur="2000" fill="hold"/>
                                        <p:tgtEl>
                                          <p:spTgt spid="3075">
                                            <p:txEl>
                                              <p:pRg st="1" end="1"/>
                                            </p:txEl>
                                          </p:spTgt>
                                        </p:tgtEl>
                                        <p:attrNameLst>
                                          <p:attrName>style.rotation</p:attrName>
                                        </p:attrNameLst>
                                      </p:cBhvr>
                                      <p:tavLst>
                                        <p:tav tm="0">
                                          <p:val>
                                            <p:fltVal val="720"/>
                                          </p:val>
                                        </p:tav>
                                        <p:tav tm="100000">
                                          <p:val>
                                            <p:fltVal val="0"/>
                                          </p:val>
                                        </p:tav>
                                      </p:tavLst>
                                    </p:anim>
                                    <p:anim calcmode="lin" valueType="num">
                                      <p:cBhvr>
                                        <p:cTn id="14" dur="2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15" dur="2000" fill="hold"/>
                                        <p:tgtEl>
                                          <p:spTgt spid="3075">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0" dur="500"/>
                                        <p:tgtEl>
                                          <p:spTgt spid="307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5" presetClass="entr" presetSubtype="0" fill="hold"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Effect transition="in" filter="fade">
                                      <p:cBhvr>
                                        <p:cTn id="25" dur="2000"/>
                                        <p:tgtEl>
                                          <p:spTgt spid="3075">
                                            <p:txEl>
                                              <p:pRg st="4" end="4"/>
                                            </p:txEl>
                                          </p:spTgt>
                                        </p:tgtEl>
                                      </p:cBhvr>
                                    </p:animEffect>
                                    <p:anim calcmode="lin" valueType="num">
                                      <p:cBhvr>
                                        <p:cTn id="26" dur="2000" fill="hold"/>
                                        <p:tgtEl>
                                          <p:spTgt spid="3075">
                                            <p:txEl>
                                              <p:pRg st="4" end="4"/>
                                            </p:txEl>
                                          </p:spTgt>
                                        </p:tgtEl>
                                        <p:attrNameLst>
                                          <p:attrName>style.rotation</p:attrName>
                                        </p:attrNameLst>
                                      </p:cBhvr>
                                      <p:tavLst>
                                        <p:tav tm="0">
                                          <p:val>
                                            <p:fltVal val="720"/>
                                          </p:val>
                                        </p:tav>
                                        <p:tav tm="100000">
                                          <p:val>
                                            <p:fltVal val="0"/>
                                          </p:val>
                                        </p:tav>
                                      </p:tavLst>
                                    </p:anim>
                                    <p:anim calcmode="lin" valueType="num">
                                      <p:cBhvr>
                                        <p:cTn id="27" dur="20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28" dur="2000" fill="hold"/>
                                        <p:tgtEl>
                                          <p:spTgt spid="3075">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8229600" cy="792162"/>
          </a:xfrm>
          <a:noFill/>
          <a:ln w="76200" cap="rnd">
            <a:solidFill>
              <a:schemeClr val="tx1"/>
            </a:solidFill>
            <a:prstDash val="sysDot"/>
            <a:miter lim="800000"/>
            <a:headEnd/>
            <a:tailEnd/>
          </a:ln>
        </p:spPr>
        <p:txBody>
          <a:bodyPr>
            <a:normAutofit fontScale="90000"/>
          </a:bodyPr>
          <a:lstStyle/>
          <a:p>
            <a:r>
              <a:rPr lang="en-US" altLang="en-US" dirty="0">
                <a:ln>
                  <a:noFill/>
                </a:ln>
                <a:latin typeface="Arial Black" charset="0"/>
              </a:rPr>
              <a:t>Simple Migration </a:t>
            </a:r>
            <a:r>
              <a:rPr lang="en-US" altLang="en-US" dirty="0" smtClean="0">
                <a:ln>
                  <a:noFill/>
                </a:ln>
                <a:latin typeface="Arial Black" charset="0"/>
              </a:rPr>
              <a:t>Model</a:t>
            </a:r>
            <a:br>
              <a:rPr lang="en-US" altLang="en-US" dirty="0" smtClean="0">
                <a:ln>
                  <a:noFill/>
                </a:ln>
                <a:latin typeface="Arial Black" charset="0"/>
              </a:rPr>
            </a:br>
            <a:r>
              <a:rPr lang="en-US" altLang="en-US" dirty="0" smtClean="0">
                <a:latin typeface="Arial Black" charset="0"/>
              </a:rPr>
              <a:t>Notes Activity #1</a:t>
            </a:r>
            <a:endParaRPr lang="en-US" altLang="en-US" dirty="0">
              <a:ln>
                <a:noFill/>
              </a:ln>
              <a:latin typeface="Arial Black" charset="0"/>
            </a:endParaRPr>
          </a:p>
        </p:txBody>
      </p:sp>
      <p:sp>
        <p:nvSpPr>
          <p:cNvPr id="5123" name="Rectangle 3"/>
          <p:cNvSpPr>
            <a:spLocks noGrp="1" noChangeArrowheads="1"/>
          </p:cNvSpPr>
          <p:nvPr>
            <p:ph idx="1"/>
          </p:nvPr>
        </p:nvSpPr>
        <p:spPr>
          <a:xfrm>
            <a:off x="1752600" y="1219200"/>
            <a:ext cx="8686800" cy="5334000"/>
          </a:xfrm>
        </p:spPr>
        <p:txBody>
          <a:bodyPr/>
          <a:lstStyle/>
          <a:p>
            <a:pPr>
              <a:buFontTx/>
              <a:buNone/>
            </a:pPr>
            <a:endParaRPr lang="en-US" altLang="en-US">
              <a:latin typeface="Book Antiqua" charset="0"/>
            </a:endParaRPr>
          </a:p>
          <a:p>
            <a:pPr>
              <a:buFontTx/>
              <a:buNone/>
            </a:pPr>
            <a:r>
              <a:rPr lang="en-US" altLang="en-US" i="1">
                <a:latin typeface="Book Antiqua" charset="0"/>
              </a:rPr>
              <a:t>				</a:t>
            </a:r>
          </a:p>
        </p:txBody>
      </p:sp>
      <p:sp>
        <p:nvSpPr>
          <p:cNvPr id="5124" name="Oval 4"/>
          <p:cNvSpPr>
            <a:spLocks noChangeArrowheads="1"/>
          </p:cNvSpPr>
          <p:nvPr/>
        </p:nvSpPr>
        <p:spPr bwMode="auto">
          <a:xfrm>
            <a:off x="1905000" y="2438400"/>
            <a:ext cx="2667000" cy="2514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5125" name="Oval 5"/>
          <p:cNvSpPr>
            <a:spLocks noChangeArrowheads="1"/>
          </p:cNvSpPr>
          <p:nvPr/>
        </p:nvSpPr>
        <p:spPr bwMode="auto">
          <a:xfrm>
            <a:off x="7467600" y="2438400"/>
            <a:ext cx="2667000" cy="2514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5126" name="Text Box 6"/>
          <p:cNvSpPr txBox="1">
            <a:spLocks noChangeArrowheads="1"/>
          </p:cNvSpPr>
          <p:nvPr/>
        </p:nvSpPr>
        <p:spPr bwMode="auto">
          <a:xfrm>
            <a:off x="2628900" y="3111500"/>
            <a:ext cx="12192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2800"/>
              <a:t>PUSH</a:t>
            </a:r>
          </a:p>
          <a:p>
            <a:pPr algn="ctr" eaLnBrk="1" hangingPunct="1">
              <a:spcBef>
                <a:spcPct val="50000"/>
              </a:spcBef>
            </a:pPr>
            <a:r>
              <a:rPr lang="en-GB" altLang="en-US" sz="2800"/>
              <a:t>Origin</a:t>
            </a:r>
            <a:endParaRPr lang="en-US" altLang="en-US" sz="2800"/>
          </a:p>
        </p:txBody>
      </p:sp>
      <p:sp>
        <p:nvSpPr>
          <p:cNvPr id="5127" name="Text Box 7"/>
          <p:cNvSpPr txBox="1">
            <a:spLocks noChangeArrowheads="1"/>
          </p:cNvSpPr>
          <p:nvPr/>
        </p:nvSpPr>
        <p:spPr bwMode="auto">
          <a:xfrm>
            <a:off x="7772400" y="3111500"/>
            <a:ext cx="20574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2800"/>
              <a:t>PULL</a:t>
            </a:r>
          </a:p>
          <a:p>
            <a:pPr algn="ctr" eaLnBrk="1" hangingPunct="1">
              <a:spcBef>
                <a:spcPct val="50000"/>
              </a:spcBef>
            </a:pPr>
            <a:r>
              <a:rPr lang="en-GB" altLang="en-US" sz="2800"/>
              <a:t>Destination</a:t>
            </a:r>
            <a:endParaRPr lang="en-US" altLang="en-US" sz="2800"/>
          </a:p>
        </p:txBody>
      </p:sp>
      <p:sp>
        <p:nvSpPr>
          <p:cNvPr id="5128" name="Line 8"/>
          <p:cNvSpPr>
            <a:spLocks noChangeShapeType="1"/>
          </p:cNvSpPr>
          <p:nvPr/>
        </p:nvSpPr>
        <p:spPr bwMode="auto">
          <a:xfrm>
            <a:off x="4648200" y="3657600"/>
            <a:ext cx="2667000" cy="0"/>
          </a:xfrm>
          <a:prstGeom prst="line">
            <a:avLst/>
          </a:prstGeom>
          <a:noFill/>
          <a:ln w="1270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Text Box 9"/>
          <p:cNvSpPr txBox="1">
            <a:spLocks noChangeArrowheads="1"/>
          </p:cNvSpPr>
          <p:nvPr/>
        </p:nvSpPr>
        <p:spPr bwMode="auto">
          <a:xfrm>
            <a:off x="5143500" y="3000376"/>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spcBef>
                <a:spcPct val="50000"/>
              </a:spcBef>
            </a:pPr>
            <a:r>
              <a:rPr lang="en-US" altLang="en-US" sz="2800"/>
              <a:t>Migration</a:t>
            </a:r>
          </a:p>
        </p:txBody>
      </p:sp>
    </p:spTree>
    <p:extLst>
      <p:ext uri="{BB962C8B-B14F-4D97-AF65-F5344CB8AC3E}">
        <p14:creationId xmlns:p14="http://schemas.microsoft.com/office/powerpoint/2010/main" val="18480031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p:tgtEl>
                                          <p:spTgt spid="5123">
                                            <p:txEl>
                                              <p:pRg st="1" end="1"/>
                                            </p:txEl>
                                          </p:spTgt>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124"/>
                                        </p:tgtEl>
                                        <p:attrNameLst>
                                          <p:attrName>style.visibility</p:attrName>
                                        </p:attrNameLst>
                                      </p:cBhvr>
                                      <p:to>
                                        <p:strVal val="visible"/>
                                      </p:to>
                                    </p:set>
                                    <p:anim calcmode="lin" valueType="num">
                                      <p:cBhvr additive="base">
                                        <p:cTn id="10" dur="500" fill="hold"/>
                                        <p:tgtEl>
                                          <p:spTgt spid="5124"/>
                                        </p:tgtEl>
                                        <p:attrNameLst>
                                          <p:attrName>ppt_x</p:attrName>
                                        </p:attrNameLst>
                                      </p:cBhvr>
                                      <p:tavLst>
                                        <p:tav tm="0">
                                          <p:val>
                                            <p:strVal val="#ppt_x"/>
                                          </p:val>
                                        </p:tav>
                                        <p:tav tm="100000">
                                          <p:val>
                                            <p:strVal val="#ppt_x"/>
                                          </p:val>
                                        </p:tav>
                                      </p:tavLst>
                                    </p:anim>
                                    <p:anim calcmode="lin" valueType="num">
                                      <p:cBhvr additive="base">
                                        <p:cTn id="11" dur="500" fill="hold"/>
                                        <p:tgtEl>
                                          <p:spTgt spid="5124"/>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5126"/>
                                        </p:tgtEl>
                                        <p:attrNameLst>
                                          <p:attrName>style.visibility</p:attrName>
                                        </p:attrNameLst>
                                      </p:cBhvr>
                                      <p:to>
                                        <p:strVal val="visible"/>
                                      </p:to>
                                    </p:set>
                                    <p:anim calcmode="lin" valueType="num">
                                      <p:cBhvr additive="base">
                                        <p:cTn id="14" dur="500" fill="hold"/>
                                        <p:tgtEl>
                                          <p:spTgt spid="5126"/>
                                        </p:tgtEl>
                                        <p:attrNameLst>
                                          <p:attrName>ppt_x</p:attrName>
                                        </p:attrNameLst>
                                      </p:cBhvr>
                                      <p:tavLst>
                                        <p:tav tm="0">
                                          <p:val>
                                            <p:strVal val="#ppt_x"/>
                                          </p:val>
                                        </p:tav>
                                        <p:tav tm="100000">
                                          <p:val>
                                            <p:strVal val="#ppt_x"/>
                                          </p:val>
                                        </p:tav>
                                      </p:tavLst>
                                    </p:anim>
                                    <p:anim calcmode="lin" valueType="num">
                                      <p:cBhvr additive="base">
                                        <p:cTn id="15" dur="500" fill="hold"/>
                                        <p:tgtEl>
                                          <p:spTgt spid="512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129"/>
                                        </p:tgtEl>
                                        <p:attrNameLst>
                                          <p:attrName>style.visibility</p:attrName>
                                        </p:attrNameLst>
                                      </p:cBhvr>
                                      <p:to>
                                        <p:strVal val="visible"/>
                                      </p:to>
                                    </p:set>
                                    <p:anim calcmode="lin" valueType="num">
                                      <p:cBhvr additive="base">
                                        <p:cTn id="18" dur="500" fill="hold"/>
                                        <p:tgtEl>
                                          <p:spTgt spid="5129"/>
                                        </p:tgtEl>
                                        <p:attrNameLst>
                                          <p:attrName>ppt_x</p:attrName>
                                        </p:attrNameLst>
                                      </p:cBhvr>
                                      <p:tavLst>
                                        <p:tav tm="0">
                                          <p:val>
                                            <p:strVal val="#ppt_x"/>
                                          </p:val>
                                        </p:tav>
                                        <p:tav tm="100000">
                                          <p:val>
                                            <p:strVal val="#ppt_x"/>
                                          </p:val>
                                        </p:tav>
                                      </p:tavLst>
                                    </p:anim>
                                    <p:anim calcmode="lin" valueType="num">
                                      <p:cBhvr additive="base">
                                        <p:cTn id="19" dur="500" fill="hold"/>
                                        <p:tgtEl>
                                          <p:spTgt spid="5129"/>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5128"/>
                                        </p:tgtEl>
                                        <p:attrNameLst>
                                          <p:attrName>style.visibility</p:attrName>
                                        </p:attrNameLst>
                                      </p:cBhvr>
                                      <p:to>
                                        <p:strVal val="visible"/>
                                      </p:to>
                                    </p:set>
                                    <p:anim calcmode="lin" valueType="num">
                                      <p:cBhvr additive="base">
                                        <p:cTn id="22" dur="500" fill="hold"/>
                                        <p:tgtEl>
                                          <p:spTgt spid="5128"/>
                                        </p:tgtEl>
                                        <p:attrNameLst>
                                          <p:attrName>ppt_x</p:attrName>
                                        </p:attrNameLst>
                                      </p:cBhvr>
                                      <p:tavLst>
                                        <p:tav tm="0">
                                          <p:val>
                                            <p:strVal val="#ppt_x"/>
                                          </p:val>
                                        </p:tav>
                                        <p:tav tm="100000">
                                          <p:val>
                                            <p:strVal val="#ppt_x"/>
                                          </p:val>
                                        </p:tav>
                                      </p:tavLst>
                                    </p:anim>
                                    <p:anim calcmode="lin" valueType="num">
                                      <p:cBhvr additive="base">
                                        <p:cTn id="23" dur="500" fill="hold"/>
                                        <p:tgtEl>
                                          <p:spTgt spid="512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125"/>
                                        </p:tgtEl>
                                        <p:attrNameLst>
                                          <p:attrName>style.visibility</p:attrName>
                                        </p:attrNameLst>
                                      </p:cBhvr>
                                      <p:to>
                                        <p:strVal val="visible"/>
                                      </p:to>
                                    </p:set>
                                    <p:anim calcmode="lin" valueType="num">
                                      <p:cBhvr additive="base">
                                        <p:cTn id="26" dur="500" fill="hold"/>
                                        <p:tgtEl>
                                          <p:spTgt spid="5125"/>
                                        </p:tgtEl>
                                        <p:attrNameLst>
                                          <p:attrName>ppt_x</p:attrName>
                                        </p:attrNameLst>
                                      </p:cBhvr>
                                      <p:tavLst>
                                        <p:tav tm="0">
                                          <p:val>
                                            <p:strVal val="#ppt_x"/>
                                          </p:val>
                                        </p:tav>
                                        <p:tav tm="100000">
                                          <p:val>
                                            <p:strVal val="#ppt_x"/>
                                          </p:val>
                                        </p:tav>
                                      </p:tavLst>
                                    </p:anim>
                                    <p:anim calcmode="lin" valueType="num">
                                      <p:cBhvr additive="base">
                                        <p:cTn id="27" dur="500" fill="hold"/>
                                        <p:tgtEl>
                                          <p:spTgt spid="512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127"/>
                                        </p:tgtEl>
                                        <p:attrNameLst>
                                          <p:attrName>style.visibility</p:attrName>
                                        </p:attrNameLst>
                                      </p:cBhvr>
                                      <p:to>
                                        <p:strVal val="visible"/>
                                      </p:to>
                                    </p:set>
                                    <p:anim calcmode="lin" valueType="num">
                                      <p:cBhvr additive="base">
                                        <p:cTn id="30" dur="500" fill="hold"/>
                                        <p:tgtEl>
                                          <p:spTgt spid="5127"/>
                                        </p:tgtEl>
                                        <p:attrNameLst>
                                          <p:attrName>ppt_x</p:attrName>
                                        </p:attrNameLst>
                                      </p:cBhvr>
                                      <p:tavLst>
                                        <p:tav tm="0">
                                          <p:val>
                                            <p:strVal val="#ppt_x"/>
                                          </p:val>
                                        </p:tav>
                                        <p:tav tm="100000">
                                          <p:val>
                                            <p:strVal val="#ppt_x"/>
                                          </p:val>
                                        </p:tav>
                                      </p:tavLst>
                                    </p:anim>
                                    <p:anim calcmode="lin" valueType="num">
                                      <p:cBhvr additive="base">
                                        <p:cTn id="31"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5126" grpId="0"/>
      <p:bldP spid="5127" grpId="0"/>
      <p:bldP spid="5128" grpId="0" animBg="1"/>
      <p:bldP spid="5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2209800" y="152400"/>
            <a:ext cx="7772400" cy="457200"/>
          </a:xfrm>
        </p:spPr>
        <p:txBody>
          <a:bodyPr>
            <a:normAutofit fontScale="90000"/>
          </a:bodyPr>
          <a:lstStyle/>
          <a:p>
            <a:pPr eaLnBrk="1" hangingPunct="1"/>
            <a:r>
              <a:rPr lang="en-US" altLang="en-US" sz="2800">
                <a:latin typeface="Arial" charset="0"/>
              </a:rPr>
              <a:t>push            and               pull factors</a:t>
            </a:r>
          </a:p>
        </p:txBody>
      </p:sp>
      <p:sp>
        <p:nvSpPr>
          <p:cNvPr id="15363" name="Rectangle 3"/>
          <p:cNvSpPr>
            <a:spLocks noGrp="1" noChangeArrowheads="1"/>
          </p:cNvSpPr>
          <p:nvPr>
            <p:ph type="body" idx="1"/>
          </p:nvPr>
        </p:nvSpPr>
        <p:spPr>
          <a:xfrm>
            <a:off x="2133600" y="762000"/>
            <a:ext cx="3200400" cy="5715000"/>
          </a:xfrm>
        </p:spPr>
        <p:txBody>
          <a:bodyPr>
            <a:normAutofit fontScale="92500"/>
          </a:bodyPr>
          <a:lstStyle/>
          <a:p>
            <a:pPr eaLnBrk="1" hangingPunct="1">
              <a:lnSpc>
                <a:spcPct val="80000"/>
              </a:lnSpc>
              <a:buFontTx/>
              <a:buNone/>
            </a:pPr>
            <a:r>
              <a:rPr lang="en-US" altLang="en-US" sz="2400">
                <a:latin typeface="Arial" charset="0"/>
              </a:rPr>
              <a:t>Shortage of housing</a:t>
            </a:r>
          </a:p>
          <a:p>
            <a:pPr eaLnBrk="1" hangingPunct="1">
              <a:lnSpc>
                <a:spcPct val="80000"/>
              </a:lnSpc>
              <a:buFontTx/>
              <a:buNone/>
            </a:pPr>
            <a:r>
              <a:rPr lang="en-US" altLang="en-US" sz="2400">
                <a:latin typeface="Arial" charset="0"/>
              </a:rPr>
              <a:t>Inaccessibility</a:t>
            </a:r>
          </a:p>
          <a:p>
            <a:pPr eaLnBrk="1" hangingPunct="1">
              <a:lnSpc>
                <a:spcPct val="80000"/>
              </a:lnSpc>
              <a:buFontTx/>
              <a:buNone/>
            </a:pPr>
            <a:r>
              <a:rPr lang="en-US" altLang="en-US" sz="2400">
                <a:latin typeface="Arial" charset="0"/>
              </a:rPr>
              <a:t>Children leaving home</a:t>
            </a:r>
          </a:p>
          <a:p>
            <a:pPr eaLnBrk="1" hangingPunct="1">
              <a:lnSpc>
                <a:spcPct val="80000"/>
              </a:lnSpc>
              <a:buFontTx/>
              <a:buNone/>
            </a:pPr>
            <a:r>
              <a:rPr lang="en-US" altLang="en-US" sz="2400">
                <a:latin typeface="Arial" charset="0"/>
              </a:rPr>
              <a:t>Planning laws</a:t>
            </a:r>
          </a:p>
          <a:p>
            <a:pPr eaLnBrk="1" hangingPunct="1">
              <a:lnSpc>
                <a:spcPct val="80000"/>
              </a:lnSpc>
              <a:buFontTx/>
              <a:buNone/>
            </a:pPr>
            <a:r>
              <a:rPr lang="en-US" altLang="en-US" sz="2400">
                <a:latin typeface="Arial" charset="0"/>
              </a:rPr>
              <a:t>Divorce</a:t>
            </a:r>
          </a:p>
          <a:p>
            <a:pPr eaLnBrk="1" hangingPunct="1">
              <a:lnSpc>
                <a:spcPct val="80000"/>
              </a:lnSpc>
              <a:buFontTx/>
              <a:buNone/>
            </a:pPr>
            <a:r>
              <a:rPr lang="en-US" altLang="en-US" sz="2400">
                <a:latin typeface="Arial" charset="0"/>
              </a:rPr>
              <a:t>Unemployment</a:t>
            </a:r>
          </a:p>
          <a:p>
            <a:pPr eaLnBrk="1" hangingPunct="1">
              <a:lnSpc>
                <a:spcPct val="80000"/>
              </a:lnSpc>
              <a:buFontTx/>
              <a:buNone/>
            </a:pPr>
            <a:r>
              <a:rPr lang="en-US" altLang="en-US" sz="2400">
                <a:latin typeface="Arial" charset="0"/>
              </a:rPr>
              <a:t>Harsh climate</a:t>
            </a:r>
          </a:p>
          <a:p>
            <a:pPr eaLnBrk="1" hangingPunct="1">
              <a:lnSpc>
                <a:spcPct val="80000"/>
              </a:lnSpc>
              <a:buFontTx/>
              <a:buNone/>
            </a:pPr>
            <a:r>
              <a:rPr lang="en-US" altLang="en-US" sz="2400">
                <a:latin typeface="Arial" charset="0"/>
              </a:rPr>
              <a:t>Natural disasters</a:t>
            </a:r>
          </a:p>
          <a:p>
            <a:pPr eaLnBrk="1" hangingPunct="1">
              <a:lnSpc>
                <a:spcPct val="80000"/>
              </a:lnSpc>
              <a:buFontTx/>
              <a:buNone/>
            </a:pPr>
            <a:r>
              <a:rPr lang="en-US" altLang="en-US" sz="2400">
                <a:latin typeface="Arial" charset="0"/>
              </a:rPr>
              <a:t>Ill health</a:t>
            </a:r>
          </a:p>
          <a:p>
            <a:pPr eaLnBrk="1" hangingPunct="1">
              <a:lnSpc>
                <a:spcPct val="80000"/>
              </a:lnSpc>
              <a:buFontTx/>
              <a:buNone/>
            </a:pPr>
            <a:r>
              <a:rPr lang="en-US" altLang="en-US" sz="2400">
                <a:latin typeface="Arial" charset="0"/>
              </a:rPr>
              <a:t>Ethnic cleansing</a:t>
            </a:r>
          </a:p>
          <a:p>
            <a:pPr eaLnBrk="1" hangingPunct="1">
              <a:lnSpc>
                <a:spcPct val="80000"/>
              </a:lnSpc>
              <a:buFontTx/>
              <a:buNone/>
            </a:pPr>
            <a:r>
              <a:rPr lang="en-US" altLang="en-US" sz="2400">
                <a:latin typeface="Arial" charset="0"/>
              </a:rPr>
              <a:t>Civil unrest</a:t>
            </a:r>
          </a:p>
          <a:p>
            <a:pPr eaLnBrk="1" hangingPunct="1">
              <a:lnSpc>
                <a:spcPct val="80000"/>
              </a:lnSpc>
              <a:buFontTx/>
              <a:buNone/>
            </a:pPr>
            <a:r>
              <a:rPr lang="en-US" altLang="en-US" sz="2400">
                <a:latin typeface="Arial" charset="0"/>
              </a:rPr>
              <a:t>Poverty</a:t>
            </a:r>
          </a:p>
          <a:p>
            <a:pPr eaLnBrk="1" hangingPunct="1">
              <a:lnSpc>
                <a:spcPct val="80000"/>
              </a:lnSpc>
              <a:buFontTx/>
              <a:buNone/>
            </a:pPr>
            <a:r>
              <a:rPr lang="en-US" altLang="en-US" sz="2400">
                <a:latin typeface="Arial" charset="0"/>
              </a:rPr>
              <a:t>Declining neighborhood</a:t>
            </a:r>
          </a:p>
          <a:p>
            <a:pPr eaLnBrk="1" hangingPunct="1">
              <a:lnSpc>
                <a:spcPct val="80000"/>
              </a:lnSpc>
              <a:buFontTx/>
              <a:buNone/>
            </a:pPr>
            <a:r>
              <a:rPr lang="en-US" altLang="en-US" sz="2400">
                <a:latin typeface="Arial" charset="0"/>
              </a:rPr>
              <a:t>Too many people</a:t>
            </a:r>
          </a:p>
          <a:p>
            <a:pPr eaLnBrk="1" hangingPunct="1">
              <a:lnSpc>
                <a:spcPct val="80000"/>
              </a:lnSpc>
              <a:buFontTx/>
              <a:buNone/>
            </a:pPr>
            <a:endParaRPr lang="en-US" altLang="en-US" sz="2400"/>
          </a:p>
        </p:txBody>
      </p:sp>
      <p:sp>
        <p:nvSpPr>
          <p:cNvPr id="15364" name="Rectangle 4"/>
          <p:cNvSpPr>
            <a:spLocks noChangeArrowheads="1"/>
          </p:cNvSpPr>
          <p:nvPr/>
        </p:nvSpPr>
        <p:spPr bwMode="auto">
          <a:xfrm>
            <a:off x="6096000" y="762000"/>
            <a:ext cx="4267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lnSpc>
                <a:spcPct val="80000"/>
              </a:lnSpc>
              <a:buFontTx/>
              <a:buNone/>
            </a:pPr>
            <a:r>
              <a:rPr lang="en-US" altLang="en-US" sz="2400">
                <a:latin typeface="Arial" charset="0"/>
              </a:rPr>
              <a:t>Safe and secure</a:t>
            </a:r>
          </a:p>
          <a:p>
            <a:pPr eaLnBrk="1" hangingPunct="1">
              <a:lnSpc>
                <a:spcPct val="80000"/>
              </a:lnSpc>
              <a:buFontTx/>
              <a:buNone/>
            </a:pPr>
            <a:r>
              <a:rPr lang="en-US" altLang="en-US" sz="2400">
                <a:latin typeface="Arial" charset="0"/>
              </a:rPr>
              <a:t>Freedom of speech</a:t>
            </a:r>
          </a:p>
          <a:p>
            <a:pPr eaLnBrk="1" hangingPunct="1">
              <a:lnSpc>
                <a:spcPct val="80000"/>
              </a:lnSpc>
              <a:buFontTx/>
              <a:buNone/>
            </a:pPr>
            <a:r>
              <a:rPr lang="en-US" altLang="en-US" sz="2400">
                <a:latin typeface="Arial" charset="0"/>
              </a:rPr>
              <a:t>Good wages</a:t>
            </a:r>
          </a:p>
          <a:p>
            <a:pPr eaLnBrk="1" hangingPunct="1">
              <a:lnSpc>
                <a:spcPct val="80000"/>
              </a:lnSpc>
              <a:buFontTx/>
              <a:buNone/>
            </a:pPr>
            <a:r>
              <a:rPr lang="en-US" altLang="en-US" sz="2400">
                <a:latin typeface="Arial" charset="0"/>
              </a:rPr>
              <a:t>Attractive views</a:t>
            </a:r>
          </a:p>
          <a:p>
            <a:pPr eaLnBrk="1" hangingPunct="1">
              <a:lnSpc>
                <a:spcPct val="80000"/>
              </a:lnSpc>
              <a:buFontTx/>
              <a:buNone/>
            </a:pPr>
            <a:r>
              <a:rPr lang="en-US" altLang="en-US" sz="2400">
                <a:latin typeface="Arial" charset="0"/>
              </a:rPr>
              <a:t>Political asylum</a:t>
            </a:r>
          </a:p>
          <a:p>
            <a:pPr eaLnBrk="1" hangingPunct="1">
              <a:lnSpc>
                <a:spcPct val="80000"/>
              </a:lnSpc>
              <a:buFontTx/>
              <a:buNone/>
            </a:pPr>
            <a:r>
              <a:rPr lang="en-US" altLang="en-US" sz="2400">
                <a:latin typeface="Arial" charset="0"/>
              </a:rPr>
              <a:t>High living standards</a:t>
            </a:r>
          </a:p>
          <a:p>
            <a:pPr eaLnBrk="1" hangingPunct="1">
              <a:lnSpc>
                <a:spcPct val="80000"/>
              </a:lnSpc>
              <a:buFontTx/>
              <a:buNone/>
            </a:pPr>
            <a:r>
              <a:rPr lang="en-US" altLang="en-US" sz="2400">
                <a:latin typeface="Arial" charset="0"/>
              </a:rPr>
              <a:t>Promotion at work</a:t>
            </a:r>
          </a:p>
          <a:p>
            <a:pPr eaLnBrk="1" hangingPunct="1">
              <a:lnSpc>
                <a:spcPct val="80000"/>
              </a:lnSpc>
              <a:buFontTx/>
              <a:buNone/>
            </a:pPr>
            <a:r>
              <a:rPr lang="en-US" altLang="en-US" sz="2400">
                <a:latin typeface="Arial" charset="0"/>
              </a:rPr>
              <a:t>Marriage </a:t>
            </a:r>
          </a:p>
          <a:p>
            <a:pPr eaLnBrk="1" hangingPunct="1">
              <a:lnSpc>
                <a:spcPct val="80000"/>
              </a:lnSpc>
              <a:buFontTx/>
              <a:buNone/>
            </a:pPr>
            <a:r>
              <a:rPr lang="en-US" altLang="en-US" sz="2400">
                <a:latin typeface="Arial" charset="0"/>
              </a:rPr>
              <a:t>Hazard free environment</a:t>
            </a:r>
          </a:p>
          <a:p>
            <a:pPr eaLnBrk="1" hangingPunct="1">
              <a:lnSpc>
                <a:spcPct val="80000"/>
              </a:lnSpc>
              <a:buFontTx/>
              <a:buNone/>
            </a:pPr>
            <a:r>
              <a:rPr lang="en-US" altLang="en-US" sz="2400">
                <a:latin typeface="Arial" charset="0"/>
              </a:rPr>
              <a:t>Low population density</a:t>
            </a:r>
          </a:p>
          <a:p>
            <a:pPr eaLnBrk="1" hangingPunct="1">
              <a:lnSpc>
                <a:spcPct val="80000"/>
              </a:lnSpc>
              <a:buFontTx/>
              <a:buNone/>
            </a:pPr>
            <a:r>
              <a:rPr lang="en-US" altLang="en-US" sz="2400">
                <a:latin typeface="Arial" charset="0"/>
              </a:rPr>
              <a:t>Cheap land</a:t>
            </a:r>
          </a:p>
          <a:p>
            <a:pPr eaLnBrk="1" hangingPunct="1">
              <a:lnSpc>
                <a:spcPct val="80000"/>
              </a:lnSpc>
              <a:buFontTx/>
              <a:buNone/>
            </a:pPr>
            <a:r>
              <a:rPr lang="en-US" altLang="en-US" sz="2400">
                <a:latin typeface="Arial" charset="0"/>
              </a:rPr>
              <a:t>Good welfare and other services</a:t>
            </a:r>
          </a:p>
          <a:p>
            <a:pPr eaLnBrk="1" hangingPunct="1">
              <a:lnSpc>
                <a:spcPct val="80000"/>
              </a:lnSpc>
              <a:buFontTx/>
              <a:buNone/>
            </a:pPr>
            <a:r>
              <a:rPr lang="en-US" altLang="en-US" sz="2400">
                <a:latin typeface="Arial" charset="0"/>
              </a:rPr>
              <a:t>Family ties</a:t>
            </a:r>
          </a:p>
          <a:p>
            <a:pPr eaLnBrk="1" hangingPunct="1">
              <a:lnSpc>
                <a:spcPct val="80000"/>
              </a:lnSpc>
              <a:buFontTx/>
              <a:buNone/>
            </a:pPr>
            <a:r>
              <a:rPr lang="en-US" altLang="en-US" sz="2400">
                <a:latin typeface="Arial" charset="0"/>
              </a:rPr>
              <a:t>Propaganda</a:t>
            </a:r>
          </a:p>
          <a:p>
            <a:pPr eaLnBrk="1" hangingPunct="1">
              <a:lnSpc>
                <a:spcPct val="80000"/>
              </a:lnSpc>
              <a:buFontTx/>
              <a:buNone/>
            </a:pPr>
            <a:r>
              <a:rPr lang="en-US" altLang="en-US" sz="2400">
                <a:latin typeface="Arial" charset="0"/>
              </a:rPr>
              <a:t>Up and coming neighborhood</a:t>
            </a:r>
          </a:p>
        </p:txBody>
      </p:sp>
    </p:spTree>
    <p:extLst>
      <p:ext uri="{BB962C8B-B14F-4D97-AF65-F5344CB8AC3E}">
        <p14:creationId xmlns:p14="http://schemas.microsoft.com/office/powerpoint/2010/main" val="546018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1000"/>
                                        <p:tgtEl>
                                          <p:spTgt spid="15363">
                                            <p:txEl>
                                              <p:pRg st="1" end="1"/>
                                            </p:txEl>
                                          </p:spTgt>
                                        </p:tgtEl>
                                      </p:cBhvr>
                                    </p:animEffect>
                                    <p:anim calcmode="lin" valueType="num">
                                      <p:cBhvr>
                                        <p:cTn id="13"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36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1000"/>
                                        <p:tgtEl>
                                          <p:spTgt spid="15363">
                                            <p:txEl>
                                              <p:pRg st="2" end="2"/>
                                            </p:txEl>
                                          </p:spTgt>
                                        </p:tgtEl>
                                      </p:cBhvr>
                                    </p:animEffect>
                                    <p:anim calcmode="lin" valueType="num">
                                      <p:cBhvr>
                                        <p:cTn id="18" dur="10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536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fade">
                                      <p:cBhvr>
                                        <p:cTn id="22" dur="1000"/>
                                        <p:tgtEl>
                                          <p:spTgt spid="15363">
                                            <p:txEl>
                                              <p:pRg st="3" end="3"/>
                                            </p:txEl>
                                          </p:spTgt>
                                        </p:tgtEl>
                                      </p:cBhvr>
                                    </p:animEffect>
                                    <p:anim calcmode="lin" valueType="num">
                                      <p:cBhvr>
                                        <p:cTn id="23" dur="10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536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fade">
                                      <p:cBhvr>
                                        <p:cTn id="27" dur="1000"/>
                                        <p:tgtEl>
                                          <p:spTgt spid="15363">
                                            <p:txEl>
                                              <p:pRg st="4" end="4"/>
                                            </p:txEl>
                                          </p:spTgt>
                                        </p:tgtEl>
                                      </p:cBhvr>
                                    </p:animEffect>
                                    <p:anim calcmode="lin" valueType="num">
                                      <p:cBhvr>
                                        <p:cTn id="28" dur="10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1536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fade">
                                      <p:cBhvr>
                                        <p:cTn id="32" dur="1000"/>
                                        <p:tgtEl>
                                          <p:spTgt spid="15363">
                                            <p:txEl>
                                              <p:pRg st="5" end="5"/>
                                            </p:txEl>
                                          </p:spTgt>
                                        </p:tgtEl>
                                      </p:cBhvr>
                                    </p:animEffect>
                                    <p:anim calcmode="lin" valueType="num">
                                      <p:cBhvr>
                                        <p:cTn id="33" dur="10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1536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fade">
                                      <p:cBhvr>
                                        <p:cTn id="37" dur="1000"/>
                                        <p:tgtEl>
                                          <p:spTgt spid="15363">
                                            <p:txEl>
                                              <p:pRg st="6" end="6"/>
                                            </p:txEl>
                                          </p:spTgt>
                                        </p:tgtEl>
                                      </p:cBhvr>
                                    </p:animEffect>
                                    <p:anim calcmode="lin" valueType="num">
                                      <p:cBhvr>
                                        <p:cTn id="38" dur="10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1536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fade">
                                      <p:cBhvr>
                                        <p:cTn id="42" dur="1000"/>
                                        <p:tgtEl>
                                          <p:spTgt spid="15363">
                                            <p:txEl>
                                              <p:pRg st="7" end="7"/>
                                            </p:txEl>
                                          </p:spTgt>
                                        </p:tgtEl>
                                      </p:cBhvr>
                                    </p:animEffect>
                                    <p:anim calcmode="lin" valueType="num">
                                      <p:cBhvr>
                                        <p:cTn id="43" dur="10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1536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fade">
                                      <p:cBhvr>
                                        <p:cTn id="47" dur="1000"/>
                                        <p:tgtEl>
                                          <p:spTgt spid="15363">
                                            <p:txEl>
                                              <p:pRg st="8" end="8"/>
                                            </p:txEl>
                                          </p:spTgt>
                                        </p:tgtEl>
                                      </p:cBhvr>
                                    </p:animEffect>
                                    <p:anim calcmode="lin" valueType="num">
                                      <p:cBhvr>
                                        <p:cTn id="48" dur="10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1536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fade">
                                      <p:cBhvr>
                                        <p:cTn id="52" dur="1000"/>
                                        <p:tgtEl>
                                          <p:spTgt spid="15363">
                                            <p:txEl>
                                              <p:pRg st="9" end="9"/>
                                            </p:txEl>
                                          </p:spTgt>
                                        </p:tgtEl>
                                      </p:cBhvr>
                                    </p:animEffect>
                                    <p:anim calcmode="lin" valueType="num">
                                      <p:cBhvr>
                                        <p:cTn id="53" dur="1000" fill="hold"/>
                                        <p:tgtEl>
                                          <p:spTgt spid="1536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1536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363">
                                            <p:txEl>
                                              <p:pRg st="10" end="10"/>
                                            </p:txEl>
                                          </p:spTgt>
                                        </p:tgtEl>
                                        <p:attrNameLst>
                                          <p:attrName>style.visibility</p:attrName>
                                        </p:attrNameLst>
                                      </p:cBhvr>
                                      <p:to>
                                        <p:strVal val="visible"/>
                                      </p:to>
                                    </p:set>
                                    <p:animEffect transition="in" filter="fade">
                                      <p:cBhvr>
                                        <p:cTn id="57" dur="1000"/>
                                        <p:tgtEl>
                                          <p:spTgt spid="15363">
                                            <p:txEl>
                                              <p:pRg st="10" end="10"/>
                                            </p:txEl>
                                          </p:spTgt>
                                        </p:tgtEl>
                                      </p:cBhvr>
                                    </p:animEffect>
                                    <p:anim calcmode="lin" valueType="num">
                                      <p:cBhvr>
                                        <p:cTn id="58" dur="1000" fill="hold"/>
                                        <p:tgtEl>
                                          <p:spTgt spid="1536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15363">
                                            <p:txEl>
                                              <p:pRg st="10" end="10"/>
                                            </p:tx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363">
                                            <p:txEl>
                                              <p:pRg st="11" end="11"/>
                                            </p:txEl>
                                          </p:spTgt>
                                        </p:tgtEl>
                                        <p:attrNameLst>
                                          <p:attrName>style.visibility</p:attrName>
                                        </p:attrNameLst>
                                      </p:cBhvr>
                                      <p:to>
                                        <p:strVal val="visible"/>
                                      </p:to>
                                    </p:set>
                                    <p:animEffect transition="in" filter="fade">
                                      <p:cBhvr>
                                        <p:cTn id="62" dur="1000"/>
                                        <p:tgtEl>
                                          <p:spTgt spid="15363">
                                            <p:txEl>
                                              <p:pRg st="11" end="11"/>
                                            </p:txEl>
                                          </p:spTgt>
                                        </p:tgtEl>
                                      </p:cBhvr>
                                    </p:animEffect>
                                    <p:anim calcmode="lin" valueType="num">
                                      <p:cBhvr>
                                        <p:cTn id="63" dur="1000" fill="hold"/>
                                        <p:tgtEl>
                                          <p:spTgt spid="1536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15363">
                                            <p:txEl>
                                              <p:pRg st="11" end="11"/>
                                            </p:tx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5363">
                                            <p:txEl>
                                              <p:pRg st="12" end="12"/>
                                            </p:txEl>
                                          </p:spTgt>
                                        </p:tgtEl>
                                        <p:attrNameLst>
                                          <p:attrName>style.visibility</p:attrName>
                                        </p:attrNameLst>
                                      </p:cBhvr>
                                      <p:to>
                                        <p:strVal val="visible"/>
                                      </p:to>
                                    </p:set>
                                    <p:animEffect transition="in" filter="fade">
                                      <p:cBhvr>
                                        <p:cTn id="67" dur="1000"/>
                                        <p:tgtEl>
                                          <p:spTgt spid="15363">
                                            <p:txEl>
                                              <p:pRg st="12" end="12"/>
                                            </p:txEl>
                                          </p:spTgt>
                                        </p:tgtEl>
                                      </p:cBhvr>
                                    </p:animEffect>
                                    <p:anim calcmode="lin" valueType="num">
                                      <p:cBhvr>
                                        <p:cTn id="68" dur="1000" fill="hold"/>
                                        <p:tgtEl>
                                          <p:spTgt spid="1536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15363">
                                            <p:txEl>
                                              <p:pRg st="12" end="12"/>
                                            </p:tx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5363">
                                            <p:txEl>
                                              <p:pRg st="13" end="13"/>
                                            </p:txEl>
                                          </p:spTgt>
                                        </p:tgtEl>
                                        <p:attrNameLst>
                                          <p:attrName>style.visibility</p:attrName>
                                        </p:attrNameLst>
                                      </p:cBhvr>
                                      <p:to>
                                        <p:strVal val="visible"/>
                                      </p:to>
                                    </p:set>
                                    <p:animEffect transition="in" filter="fade">
                                      <p:cBhvr>
                                        <p:cTn id="72" dur="1000"/>
                                        <p:tgtEl>
                                          <p:spTgt spid="15363">
                                            <p:txEl>
                                              <p:pRg st="13" end="13"/>
                                            </p:txEl>
                                          </p:spTgt>
                                        </p:tgtEl>
                                      </p:cBhvr>
                                    </p:animEffect>
                                    <p:anim calcmode="lin" valueType="num">
                                      <p:cBhvr>
                                        <p:cTn id="73" dur="1000" fill="hold"/>
                                        <p:tgtEl>
                                          <p:spTgt spid="1536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1536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5364"/>
                                        </p:tgtEl>
                                        <p:attrNameLst>
                                          <p:attrName>style.visibility</p:attrName>
                                        </p:attrNameLst>
                                      </p:cBhvr>
                                      <p:to>
                                        <p:strVal val="visible"/>
                                      </p:to>
                                    </p:set>
                                    <p:animEffect transition="in" filter="fade">
                                      <p:cBhvr>
                                        <p:cTn id="79" dur="1000"/>
                                        <p:tgtEl>
                                          <p:spTgt spid="15364"/>
                                        </p:tgtEl>
                                      </p:cBhvr>
                                    </p:animEffect>
                                    <p:anim calcmode="lin" valueType="num">
                                      <p:cBhvr>
                                        <p:cTn id="80" dur="1000" fill="hold"/>
                                        <p:tgtEl>
                                          <p:spTgt spid="15364"/>
                                        </p:tgtEl>
                                        <p:attrNameLst>
                                          <p:attrName>ppt_x</p:attrName>
                                        </p:attrNameLst>
                                      </p:cBhvr>
                                      <p:tavLst>
                                        <p:tav tm="0">
                                          <p:val>
                                            <p:strVal val="#ppt_x"/>
                                          </p:val>
                                        </p:tav>
                                        <p:tav tm="100000">
                                          <p:val>
                                            <p:strVal val="#ppt_x"/>
                                          </p:val>
                                        </p:tav>
                                      </p:tavLst>
                                    </p:anim>
                                    <p:anim calcmode="lin" valueType="num">
                                      <p:cBhvr>
                                        <p:cTn id="81"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153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33600" y="1600200"/>
            <a:ext cx="7772400" cy="2838450"/>
          </a:xfrm>
        </p:spPr>
        <p:txBody>
          <a:bodyPr/>
          <a:lstStyle/>
          <a:p>
            <a:r>
              <a:rPr lang="en-US" altLang="en-US" sz="8800" i="1">
                <a:latin typeface="Arial Black" charset="0"/>
              </a:rPr>
              <a:t>Lee</a:t>
            </a:r>
            <a:r>
              <a:rPr lang="ja-JP" altLang="en-US" sz="8800" i="1">
                <a:latin typeface="Arial Black" charset="0"/>
                <a:cs typeface="HGｺﾞｼｯｸM" charset="0"/>
              </a:rPr>
              <a:t>’</a:t>
            </a:r>
            <a:r>
              <a:rPr lang="en-US" altLang="ja-JP" sz="8800" i="1">
                <a:latin typeface="Arial Black" charset="0"/>
                <a:cs typeface="HGｺﾞｼｯｸM" charset="0"/>
              </a:rPr>
              <a:t>s Model of Migration</a:t>
            </a:r>
            <a:endParaRPr lang="en-US" altLang="en-US" sz="8800" i="1">
              <a:latin typeface="Arial Black" charset="0"/>
            </a:endParaRPr>
          </a:p>
        </p:txBody>
      </p:sp>
    </p:spTree>
    <p:extLst>
      <p:ext uri="{BB962C8B-B14F-4D97-AF65-F5344CB8AC3E}">
        <p14:creationId xmlns:p14="http://schemas.microsoft.com/office/powerpoint/2010/main" val="1366447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8"/>
          <p:cNvSpPr>
            <a:spLocks/>
          </p:cNvSpPr>
          <p:nvPr/>
        </p:nvSpPr>
        <p:spPr bwMode="auto">
          <a:xfrm>
            <a:off x="4495800" y="4686300"/>
            <a:ext cx="2743200" cy="1854200"/>
          </a:xfrm>
          <a:custGeom>
            <a:avLst/>
            <a:gdLst>
              <a:gd name="T0" fmla="*/ 0 w 1728"/>
              <a:gd name="T1" fmla="*/ 2147483646 h 1168"/>
              <a:gd name="T2" fmla="*/ 2147483646 w 1728"/>
              <a:gd name="T3" fmla="*/ 2147483646 h 1168"/>
              <a:gd name="T4" fmla="*/ 2147483646 w 1728"/>
              <a:gd name="T5" fmla="*/ 2147483646 h 1168"/>
              <a:gd name="T6" fmla="*/ 2147483646 w 1728"/>
              <a:gd name="T7" fmla="*/ 2147483646 h 1168"/>
              <a:gd name="T8" fmla="*/ 2147483646 w 1728"/>
              <a:gd name="T9" fmla="*/ 2147483646 h 1168"/>
              <a:gd name="T10" fmla="*/ 2147483646 w 1728"/>
              <a:gd name="T11" fmla="*/ 2147483646 h 1168"/>
              <a:gd name="T12" fmla="*/ 2147483646 w 1728"/>
              <a:gd name="T13" fmla="*/ 2147483646 h 1168"/>
              <a:gd name="T14" fmla="*/ 2147483646 w 1728"/>
              <a:gd name="T15" fmla="*/ 2147483646 h 1168"/>
              <a:gd name="T16" fmla="*/ 2147483646 w 1728"/>
              <a:gd name="T17" fmla="*/ 2147483646 h 1168"/>
              <a:gd name="T18" fmla="*/ 2147483646 w 1728"/>
              <a:gd name="T19" fmla="*/ 2147483646 h 1168"/>
              <a:gd name="T20" fmla="*/ 2147483646 w 1728"/>
              <a:gd name="T21" fmla="*/ 2147483646 h 1168"/>
              <a:gd name="T22" fmla="*/ 2147483646 w 1728"/>
              <a:gd name="T23" fmla="*/ 2147483646 h 1168"/>
              <a:gd name="T24" fmla="*/ 2147483646 w 1728"/>
              <a:gd name="T25" fmla="*/ 2147483646 h 1168"/>
              <a:gd name="T26" fmla="*/ 2147483646 w 1728"/>
              <a:gd name="T27" fmla="*/ 2147483646 h 1168"/>
              <a:gd name="T28" fmla="*/ 2147483646 w 1728"/>
              <a:gd name="T29" fmla="*/ 2147483646 h 1168"/>
              <a:gd name="T30" fmla="*/ 2147483646 w 1728"/>
              <a:gd name="T31" fmla="*/ 2147483646 h 1168"/>
              <a:gd name="T32" fmla="*/ 2147483646 w 1728"/>
              <a:gd name="T33" fmla="*/ 2147483646 h 1168"/>
              <a:gd name="T34" fmla="*/ 2147483646 w 1728"/>
              <a:gd name="T35" fmla="*/ 2147483646 h 1168"/>
              <a:gd name="T36" fmla="*/ 2147483646 w 1728"/>
              <a:gd name="T37" fmla="*/ 2147483646 h 1168"/>
              <a:gd name="T38" fmla="*/ 2147483646 w 1728"/>
              <a:gd name="T39" fmla="*/ 2147483646 h 1168"/>
              <a:gd name="T40" fmla="*/ 2147483646 w 1728"/>
              <a:gd name="T41" fmla="*/ 2147483646 h 11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8"/>
              <a:gd name="T64" fmla="*/ 0 h 1168"/>
              <a:gd name="T65" fmla="*/ 1728 w 1728"/>
              <a:gd name="T66" fmla="*/ 1168 h 11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8" h="1168">
                <a:moveTo>
                  <a:pt x="0" y="696"/>
                </a:moveTo>
                <a:cubicBezTo>
                  <a:pt x="40" y="540"/>
                  <a:pt x="80" y="384"/>
                  <a:pt x="96" y="408"/>
                </a:cubicBezTo>
                <a:cubicBezTo>
                  <a:pt x="112" y="432"/>
                  <a:pt x="80" y="880"/>
                  <a:pt x="96" y="840"/>
                </a:cubicBezTo>
                <a:cubicBezTo>
                  <a:pt x="112" y="800"/>
                  <a:pt x="160" y="200"/>
                  <a:pt x="192" y="168"/>
                </a:cubicBezTo>
                <a:cubicBezTo>
                  <a:pt x="224" y="136"/>
                  <a:pt x="264" y="632"/>
                  <a:pt x="288" y="648"/>
                </a:cubicBezTo>
                <a:cubicBezTo>
                  <a:pt x="312" y="664"/>
                  <a:pt x="312" y="192"/>
                  <a:pt x="336" y="264"/>
                </a:cubicBezTo>
                <a:cubicBezTo>
                  <a:pt x="360" y="336"/>
                  <a:pt x="408" y="1104"/>
                  <a:pt x="432" y="1080"/>
                </a:cubicBezTo>
                <a:cubicBezTo>
                  <a:pt x="456" y="1056"/>
                  <a:pt x="440" y="208"/>
                  <a:pt x="480" y="120"/>
                </a:cubicBezTo>
                <a:cubicBezTo>
                  <a:pt x="520" y="32"/>
                  <a:pt x="640" y="560"/>
                  <a:pt x="672" y="552"/>
                </a:cubicBezTo>
                <a:cubicBezTo>
                  <a:pt x="704" y="544"/>
                  <a:pt x="648" y="0"/>
                  <a:pt x="672" y="72"/>
                </a:cubicBezTo>
                <a:cubicBezTo>
                  <a:pt x="696" y="144"/>
                  <a:pt x="768" y="920"/>
                  <a:pt x="816" y="984"/>
                </a:cubicBezTo>
                <a:cubicBezTo>
                  <a:pt x="864" y="1048"/>
                  <a:pt x="904" y="440"/>
                  <a:pt x="960" y="456"/>
                </a:cubicBezTo>
                <a:cubicBezTo>
                  <a:pt x="1016" y="472"/>
                  <a:pt x="1104" y="1136"/>
                  <a:pt x="1152" y="1080"/>
                </a:cubicBezTo>
                <a:cubicBezTo>
                  <a:pt x="1200" y="1024"/>
                  <a:pt x="1216" y="184"/>
                  <a:pt x="1248" y="120"/>
                </a:cubicBezTo>
                <a:cubicBezTo>
                  <a:pt x="1280" y="56"/>
                  <a:pt x="1320" y="632"/>
                  <a:pt x="1344" y="696"/>
                </a:cubicBezTo>
                <a:cubicBezTo>
                  <a:pt x="1368" y="760"/>
                  <a:pt x="1368" y="432"/>
                  <a:pt x="1392" y="504"/>
                </a:cubicBezTo>
                <a:cubicBezTo>
                  <a:pt x="1416" y="576"/>
                  <a:pt x="1472" y="1168"/>
                  <a:pt x="1488" y="1128"/>
                </a:cubicBezTo>
                <a:cubicBezTo>
                  <a:pt x="1504" y="1088"/>
                  <a:pt x="1480" y="320"/>
                  <a:pt x="1488" y="264"/>
                </a:cubicBezTo>
                <a:cubicBezTo>
                  <a:pt x="1496" y="208"/>
                  <a:pt x="1520" y="760"/>
                  <a:pt x="1536" y="792"/>
                </a:cubicBezTo>
                <a:cubicBezTo>
                  <a:pt x="1552" y="824"/>
                  <a:pt x="1552" y="472"/>
                  <a:pt x="1584" y="456"/>
                </a:cubicBezTo>
                <a:cubicBezTo>
                  <a:pt x="1616" y="440"/>
                  <a:pt x="1672" y="568"/>
                  <a:pt x="1728" y="69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43" name="Rectangle 2"/>
          <p:cNvSpPr>
            <a:spLocks noGrp="1" noChangeArrowheads="1"/>
          </p:cNvSpPr>
          <p:nvPr>
            <p:ph type="title"/>
          </p:nvPr>
        </p:nvSpPr>
        <p:spPr>
          <a:xfrm>
            <a:off x="1981200" y="274638"/>
            <a:ext cx="8229600" cy="792162"/>
          </a:xfrm>
          <a:noFill/>
          <a:ln w="76200" cap="rnd">
            <a:solidFill>
              <a:schemeClr val="tx1"/>
            </a:solidFill>
            <a:prstDash val="sysDot"/>
            <a:miter lim="800000"/>
            <a:headEnd/>
            <a:tailEnd/>
          </a:ln>
        </p:spPr>
        <p:txBody>
          <a:bodyPr/>
          <a:lstStyle/>
          <a:p>
            <a:r>
              <a:rPr lang="en-US" altLang="en-US">
                <a:ln>
                  <a:noFill/>
                </a:ln>
                <a:latin typeface="Arial Black" charset="0"/>
              </a:rPr>
              <a:t>Characteristics</a:t>
            </a:r>
          </a:p>
        </p:txBody>
      </p:sp>
      <p:sp>
        <p:nvSpPr>
          <p:cNvPr id="4" name="Rectangle 3"/>
          <p:cNvSpPr>
            <a:spLocks noGrp="1" noChangeArrowheads="1"/>
          </p:cNvSpPr>
          <p:nvPr>
            <p:ph idx="1"/>
          </p:nvPr>
        </p:nvSpPr>
        <p:spPr>
          <a:xfrm>
            <a:off x="2438400" y="1219200"/>
            <a:ext cx="8001000" cy="5334000"/>
          </a:xfrm>
        </p:spPr>
        <p:txBody>
          <a:bodyPr rtlCol="0">
            <a:normAutofit/>
          </a:bodyPr>
          <a:lstStyle/>
          <a:p>
            <a:pPr fontAlgn="auto">
              <a:buClr>
                <a:schemeClr val="accent1">
                  <a:lumMod val="75000"/>
                </a:schemeClr>
              </a:buClr>
              <a:buFont typeface="Arial"/>
              <a:buChar char="•"/>
              <a:defRPr/>
            </a:pPr>
            <a:r>
              <a:rPr lang="en-US" altLang="en-US" dirty="0" smtClean="0">
                <a:latin typeface="Book Antiqua" panose="02040602050305030304" pitchFamily="18" charset="0"/>
              </a:rPr>
              <a:t>Every location has a range of attributes.</a:t>
            </a:r>
          </a:p>
          <a:p>
            <a:pPr marL="0" indent="0">
              <a:buClr>
                <a:schemeClr val="accent1">
                  <a:lumMod val="75000"/>
                </a:schemeClr>
              </a:buClr>
              <a:buNone/>
              <a:defRPr/>
            </a:pPr>
            <a:r>
              <a:rPr lang="en-US" altLang="en-US" dirty="0" smtClean="0">
                <a:latin typeface="Book Antiqua" panose="02040602050305030304" pitchFamily="18" charset="0"/>
              </a:rPr>
              <a:t>		- negative</a:t>
            </a:r>
          </a:p>
          <a:p>
            <a:pPr marL="0" indent="0">
              <a:buClr>
                <a:schemeClr val="accent1">
                  <a:lumMod val="75000"/>
                </a:schemeClr>
              </a:buClr>
              <a:buNone/>
              <a:defRPr/>
            </a:pPr>
            <a:r>
              <a:rPr lang="en-US" altLang="en-US" dirty="0" smtClean="0">
                <a:latin typeface="Book Antiqua" panose="02040602050305030304" pitchFamily="18" charset="0"/>
              </a:rPr>
              <a:t>		+ positive</a:t>
            </a:r>
          </a:p>
          <a:p>
            <a:pPr marL="0" indent="0">
              <a:buClr>
                <a:schemeClr val="accent1">
                  <a:lumMod val="75000"/>
                </a:schemeClr>
              </a:buClr>
              <a:buNone/>
              <a:defRPr/>
            </a:pPr>
            <a:r>
              <a:rPr lang="en-US" altLang="en-US" dirty="0" smtClean="0">
                <a:latin typeface="Book Antiqua" panose="02040602050305030304" pitchFamily="18" charset="0"/>
              </a:rPr>
              <a:t>		0 neutral</a:t>
            </a:r>
          </a:p>
          <a:p>
            <a:pPr fontAlgn="auto">
              <a:buClr>
                <a:schemeClr val="accent1">
                  <a:lumMod val="75000"/>
                </a:schemeClr>
              </a:buClr>
              <a:buFont typeface="Arial"/>
              <a:buChar char="•"/>
              <a:defRPr/>
            </a:pPr>
            <a:r>
              <a:rPr lang="en-US" altLang="en-US" dirty="0">
                <a:latin typeface="Book Antiqua" panose="02040602050305030304" pitchFamily="18" charset="0"/>
              </a:rPr>
              <a:t>Different people will have different perceptions of the push / pull factors. </a:t>
            </a:r>
          </a:p>
          <a:p>
            <a:pPr marL="609600" indent="-609600">
              <a:buClr>
                <a:schemeClr val="accent1">
                  <a:lumMod val="75000"/>
                </a:schemeClr>
              </a:buClr>
              <a:defRPr/>
            </a:pPr>
            <a:endParaRPr lang="en-GB" altLang="en-US" dirty="0">
              <a:latin typeface="Book Antiqua" panose="02040602050305030304" pitchFamily="18" charset="0"/>
            </a:endParaRPr>
          </a:p>
          <a:p>
            <a:pPr marL="0" indent="0">
              <a:buClr>
                <a:schemeClr val="accent1">
                  <a:lumMod val="75000"/>
                </a:schemeClr>
              </a:buClr>
              <a:buNone/>
              <a:defRPr/>
            </a:pPr>
            <a:endParaRPr lang="en-US" altLang="en-US" dirty="0">
              <a:latin typeface="Book Antiqua" panose="02040602050305030304" pitchFamily="18" charset="0"/>
            </a:endParaRPr>
          </a:p>
          <a:p>
            <a:pPr marL="609600" indent="-609600">
              <a:buClr>
                <a:schemeClr val="accent1">
                  <a:lumMod val="75000"/>
                </a:schemeClr>
              </a:buClr>
              <a:buNone/>
              <a:defRPr/>
            </a:pPr>
            <a:endParaRPr lang="en-US" altLang="en-US" dirty="0">
              <a:latin typeface="Book Antiqua" panose="02040602050305030304" pitchFamily="18" charset="0"/>
            </a:endParaRPr>
          </a:p>
        </p:txBody>
      </p:sp>
      <p:sp>
        <p:nvSpPr>
          <p:cNvPr id="10245" name="Oval 6"/>
          <p:cNvSpPr>
            <a:spLocks noChangeArrowheads="1"/>
          </p:cNvSpPr>
          <p:nvPr/>
        </p:nvSpPr>
        <p:spPr bwMode="auto">
          <a:xfrm>
            <a:off x="2466975" y="4946650"/>
            <a:ext cx="2209800" cy="1600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46" name="Oval 7"/>
          <p:cNvSpPr>
            <a:spLocks noChangeArrowheads="1"/>
          </p:cNvSpPr>
          <p:nvPr/>
        </p:nvSpPr>
        <p:spPr bwMode="auto">
          <a:xfrm>
            <a:off x="7239000" y="4953000"/>
            <a:ext cx="2209800" cy="16002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grpSp>
        <p:nvGrpSpPr>
          <p:cNvPr id="2" name="Group 9"/>
          <p:cNvGrpSpPr>
            <a:grpSpLocks/>
          </p:cNvGrpSpPr>
          <p:nvPr/>
        </p:nvGrpSpPr>
        <p:grpSpPr bwMode="auto">
          <a:xfrm>
            <a:off x="2667000" y="5105400"/>
            <a:ext cx="1143000" cy="1360488"/>
            <a:chOff x="528" y="1776"/>
            <a:chExt cx="1152" cy="1452"/>
          </a:xfrm>
        </p:grpSpPr>
        <p:sp>
          <p:nvSpPr>
            <p:cNvPr id="10264" name="Text Box 10"/>
            <p:cNvSpPr txBox="1">
              <a:spLocks noChangeArrowheads="1"/>
            </p:cNvSpPr>
            <p:nvPr/>
          </p:nvSpPr>
          <p:spPr bwMode="auto">
            <a:xfrm>
              <a:off x="1056" y="2161"/>
              <a:ext cx="19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5" name="Text Box 11"/>
            <p:cNvSpPr txBox="1">
              <a:spLocks noChangeArrowheads="1"/>
            </p:cNvSpPr>
            <p:nvPr/>
          </p:nvSpPr>
          <p:spPr bwMode="auto">
            <a:xfrm>
              <a:off x="1056" y="1776"/>
              <a:ext cx="19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6" name="Text Box 12"/>
            <p:cNvSpPr txBox="1">
              <a:spLocks noChangeArrowheads="1"/>
            </p:cNvSpPr>
            <p:nvPr/>
          </p:nvSpPr>
          <p:spPr bwMode="auto">
            <a:xfrm>
              <a:off x="624" y="1873"/>
              <a:ext cx="288"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7" name="Text Box 13"/>
            <p:cNvSpPr txBox="1">
              <a:spLocks noChangeArrowheads="1"/>
            </p:cNvSpPr>
            <p:nvPr/>
          </p:nvSpPr>
          <p:spPr bwMode="auto">
            <a:xfrm>
              <a:off x="912" y="2543"/>
              <a:ext cx="240"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8" name="Text Box 14"/>
            <p:cNvSpPr txBox="1">
              <a:spLocks noChangeArrowheads="1"/>
            </p:cNvSpPr>
            <p:nvPr/>
          </p:nvSpPr>
          <p:spPr bwMode="auto">
            <a:xfrm>
              <a:off x="528" y="2352"/>
              <a:ext cx="288"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9" name="Text Box 15"/>
            <p:cNvSpPr txBox="1">
              <a:spLocks noChangeArrowheads="1"/>
            </p:cNvSpPr>
            <p:nvPr/>
          </p:nvSpPr>
          <p:spPr bwMode="auto">
            <a:xfrm>
              <a:off x="1392" y="2017"/>
              <a:ext cx="288"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70" name="Text Box 16"/>
            <p:cNvSpPr txBox="1">
              <a:spLocks noChangeArrowheads="1"/>
            </p:cNvSpPr>
            <p:nvPr/>
          </p:nvSpPr>
          <p:spPr bwMode="auto">
            <a:xfrm>
              <a:off x="1296" y="2448"/>
              <a:ext cx="288"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grpSp>
      <p:sp>
        <p:nvSpPr>
          <p:cNvPr id="10248" name="Oval 18"/>
          <p:cNvSpPr>
            <a:spLocks noChangeArrowheads="1"/>
          </p:cNvSpPr>
          <p:nvPr/>
        </p:nvSpPr>
        <p:spPr bwMode="auto">
          <a:xfrm>
            <a:off x="3651250" y="5141914"/>
            <a:ext cx="128588" cy="13493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49" name="Oval 19"/>
          <p:cNvSpPr>
            <a:spLocks noChangeArrowheads="1"/>
          </p:cNvSpPr>
          <p:nvPr/>
        </p:nvSpPr>
        <p:spPr bwMode="auto">
          <a:xfrm>
            <a:off x="4035425" y="5548314"/>
            <a:ext cx="128588" cy="13493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50" name="Oval 20"/>
          <p:cNvSpPr>
            <a:spLocks noChangeArrowheads="1"/>
          </p:cNvSpPr>
          <p:nvPr/>
        </p:nvSpPr>
        <p:spPr bwMode="auto">
          <a:xfrm>
            <a:off x="3394075" y="5683251"/>
            <a:ext cx="128588" cy="1365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51" name="Oval 21"/>
          <p:cNvSpPr>
            <a:spLocks noChangeArrowheads="1"/>
          </p:cNvSpPr>
          <p:nvPr/>
        </p:nvSpPr>
        <p:spPr bwMode="auto">
          <a:xfrm>
            <a:off x="3971925" y="6226175"/>
            <a:ext cx="128588" cy="1349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52" name="Oval 22"/>
          <p:cNvSpPr>
            <a:spLocks noChangeArrowheads="1"/>
          </p:cNvSpPr>
          <p:nvPr/>
        </p:nvSpPr>
        <p:spPr bwMode="auto">
          <a:xfrm>
            <a:off x="8210550" y="5141914"/>
            <a:ext cx="128588" cy="13493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53" name="Oval 23"/>
          <p:cNvSpPr>
            <a:spLocks noChangeArrowheads="1"/>
          </p:cNvSpPr>
          <p:nvPr/>
        </p:nvSpPr>
        <p:spPr bwMode="auto">
          <a:xfrm>
            <a:off x="7696200" y="5638800"/>
            <a:ext cx="128588" cy="1349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54" name="Oval 24"/>
          <p:cNvSpPr>
            <a:spLocks noChangeArrowheads="1"/>
          </p:cNvSpPr>
          <p:nvPr/>
        </p:nvSpPr>
        <p:spPr bwMode="auto">
          <a:xfrm>
            <a:off x="8659814" y="6226175"/>
            <a:ext cx="128587" cy="134938"/>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0255" name="Oval 25"/>
          <p:cNvSpPr>
            <a:spLocks noChangeArrowheads="1"/>
          </p:cNvSpPr>
          <p:nvPr/>
        </p:nvSpPr>
        <p:spPr bwMode="auto">
          <a:xfrm>
            <a:off x="8980489" y="5367339"/>
            <a:ext cx="128587" cy="1365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grpSp>
        <p:nvGrpSpPr>
          <p:cNvPr id="3" name="Group 26"/>
          <p:cNvGrpSpPr>
            <a:grpSpLocks/>
          </p:cNvGrpSpPr>
          <p:nvPr/>
        </p:nvGrpSpPr>
        <p:grpSpPr bwMode="auto">
          <a:xfrm>
            <a:off x="7696200" y="5105400"/>
            <a:ext cx="1143000" cy="1360488"/>
            <a:chOff x="528" y="1776"/>
            <a:chExt cx="1152" cy="1452"/>
          </a:xfrm>
        </p:grpSpPr>
        <p:sp>
          <p:nvSpPr>
            <p:cNvPr id="10257" name="Text Box 27"/>
            <p:cNvSpPr txBox="1">
              <a:spLocks noChangeArrowheads="1"/>
            </p:cNvSpPr>
            <p:nvPr/>
          </p:nvSpPr>
          <p:spPr bwMode="auto">
            <a:xfrm>
              <a:off x="1056" y="2161"/>
              <a:ext cx="19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58" name="Text Box 28"/>
            <p:cNvSpPr txBox="1">
              <a:spLocks noChangeArrowheads="1"/>
            </p:cNvSpPr>
            <p:nvPr/>
          </p:nvSpPr>
          <p:spPr bwMode="auto">
            <a:xfrm>
              <a:off x="1056" y="1776"/>
              <a:ext cx="192"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59" name="Text Box 29"/>
            <p:cNvSpPr txBox="1">
              <a:spLocks noChangeArrowheads="1"/>
            </p:cNvSpPr>
            <p:nvPr/>
          </p:nvSpPr>
          <p:spPr bwMode="auto">
            <a:xfrm>
              <a:off x="624" y="1873"/>
              <a:ext cx="288"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0" name="Text Box 30"/>
            <p:cNvSpPr txBox="1">
              <a:spLocks noChangeArrowheads="1"/>
            </p:cNvSpPr>
            <p:nvPr/>
          </p:nvSpPr>
          <p:spPr bwMode="auto">
            <a:xfrm>
              <a:off x="912" y="2543"/>
              <a:ext cx="240"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1" name="Text Box 31"/>
            <p:cNvSpPr txBox="1">
              <a:spLocks noChangeArrowheads="1"/>
            </p:cNvSpPr>
            <p:nvPr/>
          </p:nvSpPr>
          <p:spPr bwMode="auto">
            <a:xfrm>
              <a:off x="528" y="2352"/>
              <a:ext cx="288"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2" name="Text Box 32"/>
            <p:cNvSpPr txBox="1">
              <a:spLocks noChangeArrowheads="1"/>
            </p:cNvSpPr>
            <p:nvPr/>
          </p:nvSpPr>
          <p:spPr bwMode="auto">
            <a:xfrm>
              <a:off x="1392" y="2017"/>
              <a:ext cx="288" cy="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0263" name="Text Box 33"/>
            <p:cNvSpPr txBox="1">
              <a:spLocks noChangeArrowheads="1"/>
            </p:cNvSpPr>
            <p:nvPr/>
          </p:nvSpPr>
          <p:spPr bwMode="auto">
            <a:xfrm>
              <a:off x="1296" y="2448"/>
              <a:ext cx="288" cy="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grpSp>
    </p:spTree>
    <p:extLst>
      <p:ext uri="{BB962C8B-B14F-4D97-AF65-F5344CB8AC3E}">
        <p14:creationId xmlns:p14="http://schemas.microsoft.com/office/powerpoint/2010/main" val="332417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amond(in)">
                                      <p:cBhvr>
                                        <p:cTn id="30" dur="2000"/>
                                        <p:tgtEl>
                                          <p:spTgt spid="2"/>
                                        </p:tgtEl>
                                      </p:cBhvr>
                                    </p:animEffect>
                                  </p:childTnLst>
                                </p:cTn>
                              </p:par>
                              <p:par>
                                <p:cTn id="31" presetID="8"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amond(in)">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3" descr="Lee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73164"/>
            <a:ext cx="91440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4"/>
          <p:cNvSpPr>
            <a:spLocks noChangeArrowheads="1"/>
          </p:cNvSpPr>
          <p:nvPr/>
        </p:nvSpPr>
        <p:spPr bwMode="auto">
          <a:xfrm>
            <a:off x="1524000" y="762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0"/>
              </a:spcBef>
              <a:buFontTx/>
              <a:buNone/>
            </a:pPr>
            <a:r>
              <a:rPr lang="en-GB" altLang="en-US" sz="2800">
                <a:solidFill>
                  <a:schemeClr val="tx2"/>
                </a:solidFill>
                <a:latin typeface="Arial Black" charset="0"/>
              </a:rPr>
              <a:t>Lee’s General Migration Model</a:t>
            </a:r>
          </a:p>
        </p:txBody>
      </p:sp>
      <p:sp>
        <p:nvSpPr>
          <p:cNvPr id="43011" name="Text Box 5"/>
          <p:cNvSpPr txBox="1">
            <a:spLocks noChangeArrowheads="1"/>
          </p:cNvSpPr>
          <p:nvPr/>
        </p:nvSpPr>
        <p:spPr bwMode="auto">
          <a:xfrm>
            <a:off x="1524000" y="57150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eaLnBrk="1" hangingPunct="1">
              <a:spcBef>
                <a:spcPct val="50000"/>
              </a:spcBef>
              <a:buFontTx/>
              <a:buNone/>
            </a:pPr>
            <a:r>
              <a:rPr lang="en-GB" altLang="en-US" sz="1400">
                <a:latin typeface="Arial" charset="0"/>
              </a:rPr>
              <a:t>Source:  Population, Resources and Development. Jane Chrispin and Francis Jegede. Collins Educational.1996.</a:t>
            </a:r>
          </a:p>
        </p:txBody>
      </p:sp>
      <p:sp>
        <p:nvSpPr>
          <p:cNvPr id="43012" name="TextBox 4"/>
          <p:cNvSpPr txBox="1">
            <a:spLocks noChangeArrowheads="1"/>
          </p:cNvSpPr>
          <p:nvPr/>
        </p:nvSpPr>
        <p:spPr bwMode="auto">
          <a:xfrm>
            <a:off x="1752600" y="266700"/>
            <a:ext cx="2514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0"/>
              </a:spcBef>
              <a:buFontTx/>
              <a:buNone/>
            </a:pPr>
            <a:r>
              <a:rPr lang="en-US" altLang="en-US" sz="2400" smtClean="0"/>
              <a:t>Task 2 - Label </a:t>
            </a:r>
            <a:r>
              <a:rPr lang="en-US" altLang="en-US" sz="2400"/>
              <a:t>some intervening obstacles under your diagram</a:t>
            </a:r>
          </a:p>
        </p:txBody>
      </p:sp>
      <p:sp>
        <p:nvSpPr>
          <p:cNvPr id="7" name="Freeform 6"/>
          <p:cNvSpPr>
            <a:spLocks/>
          </p:cNvSpPr>
          <p:nvPr/>
        </p:nvSpPr>
        <p:spPr bwMode="auto">
          <a:xfrm>
            <a:off x="6748464" y="3419476"/>
            <a:ext cx="312737" cy="214313"/>
          </a:xfrm>
          <a:custGeom>
            <a:avLst/>
            <a:gdLst>
              <a:gd name="T0" fmla="*/ 0 w 312540"/>
              <a:gd name="T1" fmla="*/ 0 h 214313"/>
              <a:gd name="T2" fmla="*/ 8930 w 312540"/>
              <a:gd name="T3" fmla="*/ 8930 h 214313"/>
              <a:gd name="T4" fmla="*/ 8930 w 312540"/>
              <a:gd name="T5" fmla="*/ 8930 h 214313"/>
              <a:gd name="T6" fmla="*/ 17860 w 312540"/>
              <a:gd name="T7" fmla="*/ 8930 h 214313"/>
              <a:gd name="T8" fmla="*/ 26789 w 312540"/>
              <a:gd name="T9" fmla="*/ 26789 h 214313"/>
              <a:gd name="T10" fmla="*/ 44649 w 312540"/>
              <a:gd name="T11" fmla="*/ 35719 h 214313"/>
              <a:gd name="T12" fmla="*/ 62508 w 312540"/>
              <a:gd name="T13" fmla="*/ 44648 h 214313"/>
              <a:gd name="T14" fmla="*/ 80367 w 312540"/>
              <a:gd name="T15" fmla="*/ 53578 h 214313"/>
              <a:gd name="T16" fmla="*/ 98227 w 312540"/>
              <a:gd name="T17" fmla="*/ 62508 h 214313"/>
              <a:gd name="T18" fmla="*/ 116086 w 312540"/>
              <a:gd name="T19" fmla="*/ 80367 h 214313"/>
              <a:gd name="T20" fmla="*/ 142875 w 312540"/>
              <a:gd name="T21" fmla="*/ 89297 h 214313"/>
              <a:gd name="T22" fmla="*/ 160735 w 312540"/>
              <a:gd name="T23" fmla="*/ 116086 h 214313"/>
              <a:gd name="T24" fmla="*/ 178594 w 312540"/>
              <a:gd name="T25" fmla="*/ 125016 h 214313"/>
              <a:gd name="T26" fmla="*/ 196453 w 312540"/>
              <a:gd name="T27" fmla="*/ 142875 h 214313"/>
              <a:gd name="T28" fmla="*/ 223242 w 312540"/>
              <a:gd name="T29" fmla="*/ 160734 h 214313"/>
              <a:gd name="T30" fmla="*/ 232172 w 312540"/>
              <a:gd name="T31" fmla="*/ 169664 h 214313"/>
              <a:gd name="T32" fmla="*/ 250031 w 312540"/>
              <a:gd name="T33" fmla="*/ 178594 h 214313"/>
              <a:gd name="T34" fmla="*/ 267891 w 312540"/>
              <a:gd name="T35" fmla="*/ 196453 h 214313"/>
              <a:gd name="T36" fmla="*/ 276821 w 312540"/>
              <a:gd name="T37" fmla="*/ 196453 h 214313"/>
              <a:gd name="T38" fmla="*/ 294680 w 312540"/>
              <a:gd name="T39" fmla="*/ 205383 h 214313"/>
              <a:gd name="T40" fmla="*/ 303610 w 312540"/>
              <a:gd name="T41" fmla="*/ 214312 h 214313"/>
              <a:gd name="T42" fmla="*/ 312539 w 312540"/>
              <a:gd name="T43" fmla="*/ 214312 h 214313"/>
              <a:gd name="T44" fmla="*/ 312539 w 312540"/>
              <a:gd name="T45" fmla="*/ 214312 h 214313"/>
              <a:gd name="T46" fmla="*/ 312539 w 312540"/>
              <a:gd name="T47" fmla="*/ 214312 h 214313"/>
              <a:gd name="T48" fmla="*/ 312539 w 312540"/>
              <a:gd name="T49" fmla="*/ 214312 h 214313"/>
              <a:gd name="T50" fmla="*/ 312539 w 312540"/>
              <a:gd name="T51" fmla="*/ 214312 h 214313"/>
              <a:gd name="T52" fmla="*/ 0 w 312540"/>
              <a:gd name="T53" fmla="*/ 0 h 214313"/>
              <a:gd name="T54" fmla="*/ 312540 w 312540"/>
              <a:gd name="T55" fmla="*/ 214313 h 214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T52" t="T53" r="T54" b="T55"/>
            <a:pathLst>
              <a:path w="312540" h="214313">
                <a:moveTo>
                  <a:pt x="0" y="0"/>
                </a:moveTo>
                <a:lnTo>
                  <a:pt x="8930" y="8930"/>
                </a:lnTo>
                <a:lnTo>
                  <a:pt x="17860" y="8930"/>
                </a:lnTo>
                <a:lnTo>
                  <a:pt x="26789" y="26789"/>
                </a:lnTo>
                <a:lnTo>
                  <a:pt x="44649" y="35719"/>
                </a:lnTo>
                <a:lnTo>
                  <a:pt x="62508" y="44648"/>
                </a:lnTo>
                <a:lnTo>
                  <a:pt x="80367" y="53578"/>
                </a:lnTo>
                <a:lnTo>
                  <a:pt x="98227" y="62508"/>
                </a:lnTo>
                <a:lnTo>
                  <a:pt x="116086" y="80367"/>
                </a:lnTo>
                <a:lnTo>
                  <a:pt x="142875" y="89297"/>
                </a:lnTo>
                <a:lnTo>
                  <a:pt x="160735" y="116086"/>
                </a:lnTo>
                <a:lnTo>
                  <a:pt x="178594" y="125016"/>
                </a:lnTo>
                <a:lnTo>
                  <a:pt x="196453" y="142875"/>
                </a:lnTo>
                <a:lnTo>
                  <a:pt x="223242" y="160734"/>
                </a:lnTo>
                <a:lnTo>
                  <a:pt x="232172" y="169664"/>
                </a:lnTo>
                <a:lnTo>
                  <a:pt x="250031" y="178594"/>
                </a:lnTo>
                <a:lnTo>
                  <a:pt x="267891" y="196453"/>
                </a:lnTo>
                <a:lnTo>
                  <a:pt x="276821" y="196453"/>
                </a:lnTo>
                <a:lnTo>
                  <a:pt x="294680" y="205383"/>
                </a:lnTo>
                <a:lnTo>
                  <a:pt x="303610" y="214312"/>
                </a:lnTo>
                <a:lnTo>
                  <a:pt x="312539" y="214312"/>
                </a:lnTo>
              </a:path>
            </a:pathLst>
          </a:custGeom>
          <a:noFill/>
          <a:ln w="38100" cap="flat" cmpd="sng">
            <a:solidFill>
              <a:srgbClr val="009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25400" dist="35921" dir="2700000" rotWithShape="0">
                    <a:srgbClr val="000000">
                      <a:alpha val="59999"/>
                    </a:srgbClr>
                  </a:outerShdw>
                </a:effectLst>
              </a14:hiddenEffects>
            </a:ext>
          </a:extLst>
        </p:spPr>
        <p:txBody>
          <a:bodyPr anchor="ctr"/>
          <a:lstStyle/>
          <a:p>
            <a:pPr eaLnBrk="1" hangingPunct="1">
              <a:defRPr/>
            </a:pPr>
            <a:endParaRPr lang="en-US"/>
          </a:p>
        </p:txBody>
      </p:sp>
      <p:sp>
        <p:nvSpPr>
          <p:cNvPr id="8" name="Freeform 7"/>
          <p:cNvSpPr>
            <a:spLocks/>
          </p:cNvSpPr>
          <p:nvPr/>
        </p:nvSpPr>
        <p:spPr bwMode="auto">
          <a:xfrm>
            <a:off x="6908801" y="3517901"/>
            <a:ext cx="214313" cy="169863"/>
          </a:xfrm>
          <a:custGeom>
            <a:avLst/>
            <a:gdLst>
              <a:gd name="T0" fmla="*/ 0 w 214313"/>
              <a:gd name="T1" fmla="*/ 125016 h 169666"/>
              <a:gd name="T2" fmla="*/ 8929 w 214313"/>
              <a:gd name="T3" fmla="*/ 125016 h 169666"/>
              <a:gd name="T4" fmla="*/ 8929 w 214313"/>
              <a:gd name="T5" fmla="*/ 125016 h 169666"/>
              <a:gd name="T6" fmla="*/ 17859 w 214313"/>
              <a:gd name="T7" fmla="*/ 125016 h 169666"/>
              <a:gd name="T8" fmla="*/ 26789 w 214313"/>
              <a:gd name="T9" fmla="*/ 133946 h 169666"/>
              <a:gd name="T10" fmla="*/ 35718 w 214313"/>
              <a:gd name="T11" fmla="*/ 133946 h 169666"/>
              <a:gd name="T12" fmla="*/ 53578 w 214313"/>
              <a:gd name="T13" fmla="*/ 133946 h 169666"/>
              <a:gd name="T14" fmla="*/ 71437 w 214313"/>
              <a:gd name="T15" fmla="*/ 142875 h 169666"/>
              <a:gd name="T16" fmla="*/ 89296 w 214313"/>
              <a:gd name="T17" fmla="*/ 142875 h 169666"/>
              <a:gd name="T18" fmla="*/ 98226 w 214313"/>
              <a:gd name="T19" fmla="*/ 151805 h 169666"/>
              <a:gd name="T20" fmla="*/ 116086 w 214313"/>
              <a:gd name="T21" fmla="*/ 151805 h 169666"/>
              <a:gd name="T22" fmla="*/ 133945 w 214313"/>
              <a:gd name="T23" fmla="*/ 160735 h 169666"/>
              <a:gd name="T24" fmla="*/ 151804 w 214313"/>
              <a:gd name="T25" fmla="*/ 160735 h 169666"/>
              <a:gd name="T26" fmla="*/ 169664 w 214313"/>
              <a:gd name="T27" fmla="*/ 160735 h 169666"/>
              <a:gd name="T28" fmla="*/ 178593 w 214313"/>
              <a:gd name="T29" fmla="*/ 169665 h 169666"/>
              <a:gd name="T30" fmla="*/ 187523 w 214313"/>
              <a:gd name="T31" fmla="*/ 169665 h 169666"/>
              <a:gd name="T32" fmla="*/ 196453 w 214313"/>
              <a:gd name="T33" fmla="*/ 160735 h 169666"/>
              <a:gd name="T34" fmla="*/ 205382 w 214313"/>
              <a:gd name="T35" fmla="*/ 160735 h 169666"/>
              <a:gd name="T36" fmla="*/ 214312 w 214313"/>
              <a:gd name="T37" fmla="*/ 160735 h 169666"/>
              <a:gd name="T38" fmla="*/ 214312 w 214313"/>
              <a:gd name="T39" fmla="*/ 151805 h 169666"/>
              <a:gd name="T40" fmla="*/ 214312 w 214313"/>
              <a:gd name="T41" fmla="*/ 142875 h 169666"/>
              <a:gd name="T42" fmla="*/ 214312 w 214313"/>
              <a:gd name="T43" fmla="*/ 133946 h 169666"/>
              <a:gd name="T44" fmla="*/ 205382 w 214313"/>
              <a:gd name="T45" fmla="*/ 125016 h 169666"/>
              <a:gd name="T46" fmla="*/ 205382 w 214313"/>
              <a:gd name="T47" fmla="*/ 116086 h 169666"/>
              <a:gd name="T48" fmla="*/ 196453 w 214313"/>
              <a:gd name="T49" fmla="*/ 98227 h 169666"/>
              <a:gd name="T50" fmla="*/ 187523 w 214313"/>
              <a:gd name="T51" fmla="*/ 80368 h 169666"/>
              <a:gd name="T52" fmla="*/ 178593 w 214313"/>
              <a:gd name="T53" fmla="*/ 71438 h 169666"/>
              <a:gd name="T54" fmla="*/ 169664 w 214313"/>
              <a:gd name="T55" fmla="*/ 53579 h 169666"/>
              <a:gd name="T56" fmla="*/ 160734 w 214313"/>
              <a:gd name="T57" fmla="*/ 44649 h 169666"/>
              <a:gd name="T58" fmla="*/ 151804 w 214313"/>
              <a:gd name="T59" fmla="*/ 26790 h 169666"/>
              <a:gd name="T60" fmla="*/ 142875 w 214313"/>
              <a:gd name="T61" fmla="*/ 17860 h 169666"/>
              <a:gd name="T62" fmla="*/ 133945 w 214313"/>
              <a:gd name="T63" fmla="*/ 8930 h 169666"/>
              <a:gd name="T64" fmla="*/ 133945 w 214313"/>
              <a:gd name="T65" fmla="*/ 0 h 169666"/>
              <a:gd name="T66" fmla="*/ 133945 w 214313"/>
              <a:gd name="T67" fmla="*/ 0 h 169666"/>
              <a:gd name="T68" fmla="*/ 0 w 214313"/>
              <a:gd name="T69" fmla="*/ 0 h 169666"/>
              <a:gd name="T70" fmla="*/ 214313 w 214313"/>
              <a:gd name="T71" fmla="*/ 169666 h 169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214313" h="169666">
                <a:moveTo>
                  <a:pt x="0" y="125016"/>
                </a:moveTo>
                <a:lnTo>
                  <a:pt x="8929" y="125016"/>
                </a:lnTo>
                <a:lnTo>
                  <a:pt x="17859" y="125016"/>
                </a:lnTo>
                <a:lnTo>
                  <a:pt x="26789" y="133946"/>
                </a:lnTo>
                <a:lnTo>
                  <a:pt x="35718" y="133946"/>
                </a:lnTo>
                <a:lnTo>
                  <a:pt x="53578" y="133946"/>
                </a:lnTo>
                <a:lnTo>
                  <a:pt x="71437" y="142875"/>
                </a:lnTo>
                <a:lnTo>
                  <a:pt x="89296" y="142875"/>
                </a:lnTo>
                <a:lnTo>
                  <a:pt x="98226" y="151805"/>
                </a:lnTo>
                <a:lnTo>
                  <a:pt x="116086" y="151805"/>
                </a:lnTo>
                <a:lnTo>
                  <a:pt x="133945" y="160735"/>
                </a:lnTo>
                <a:lnTo>
                  <a:pt x="151804" y="160735"/>
                </a:lnTo>
                <a:lnTo>
                  <a:pt x="169664" y="160735"/>
                </a:lnTo>
                <a:lnTo>
                  <a:pt x="178593" y="169665"/>
                </a:lnTo>
                <a:lnTo>
                  <a:pt x="187523" y="169665"/>
                </a:lnTo>
                <a:lnTo>
                  <a:pt x="196453" y="160735"/>
                </a:lnTo>
                <a:lnTo>
                  <a:pt x="205382" y="160735"/>
                </a:lnTo>
                <a:lnTo>
                  <a:pt x="214312" y="160735"/>
                </a:lnTo>
                <a:lnTo>
                  <a:pt x="214312" y="151805"/>
                </a:lnTo>
                <a:lnTo>
                  <a:pt x="214312" y="142875"/>
                </a:lnTo>
                <a:lnTo>
                  <a:pt x="214312" y="133946"/>
                </a:lnTo>
                <a:lnTo>
                  <a:pt x="205382" y="125016"/>
                </a:lnTo>
                <a:lnTo>
                  <a:pt x="205382" y="116086"/>
                </a:lnTo>
                <a:lnTo>
                  <a:pt x="196453" y="98227"/>
                </a:lnTo>
                <a:lnTo>
                  <a:pt x="187523" y="80368"/>
                </a:lnTo>
                <a:lnTo>
                  <a:pt x="178593" y="71438"/>
                </a:lnTo>
                <a:lnTo>
                  <a:pt x="169664" y="53579"/>
                </a:lnTo>
                <a:lnTo>
                  <a:pt x="160734" y="44649"/>
                </a:lnTo>
                <a:lnTo>
                  <a:pt x="151804" y="26790"/>
                </a:lnTo>
                <a:lnTo>
                  <a:pt x="142875" y="17860"/>
                </a:lnTo>
                <a:lnTo>
                  <a:pt x="133945" y="8930"/>
                </a:lnTo>
                <a:lnTo>
                  <a:pt x="133945" y="0"/>
                </a:lnTo>
              </a:path>
            </a:pathLst>
          </a:custGeom>
          <a:noFill/>
          <a:ln w="38100" cap="flat" cmpd="sng">
            <a:solidFill>
              <a:srgbClr val="009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25400" dist="35921" dir="2700000" rotWithShape="0">
                    <a:srgbClr val="000000">
                      <a:alpha val="59999"/>
                    </a:srgbClr>
                  </a:outerShdw>
                </a:effectLst>
              </a14:hiddenEffects>
            </a:ext>
          </a:extLst>
        </p:spPr>
        <p:txBody>
          <a:bodyPr anchor="ctr"/>
          <a:lstStyle/>
          <a:p>
            <a:pPr eaLnBrk="1" hangingPunct="1">
              <a:defRPr/>
            </a:pPr>
            <a:endParaRPr lang="en-US"/>
          </a:p>
        </p:txBody>
      </p:sp>
      <p:sp>
        <p:nvSpPr>
          <p:cNvPr id="9" name="Freeform 8"/>
          <p:cNvSpPr>
            <a:spLocks/>
          </p:cNvSpPr>
          <p:nvPr/>
        </p:nvSpPr>
        <p:spPr bwMode="auto">
          <a:xfrm>
            <a:off x="6650038" y="3375026"/>
            <a:ext cx="214312" cy="169863"/>
          </a:xfrm>
          <a:custGeom>
            <a:avLst/>
            <a:gdLst>
              <a:gd name="T0" fmla="*/ 89297 w 214313"/>
              <a:gd name="T1" fmla="*/ 169665 h 169666"/>
              <a:gd name="T2" fmla="*/ 80367 w 214313"/>
              <a:gd name="T3" fmla="*/ 160735 h 169666"/>
              <a:gd name="T4" fmla="*/ 71437 w 214313"/>
              <a:gd name="T5" fmla="*/ 151805 h 169666"/>
              <a:gd name="T6" fmla="*/ 71437 w 214313"/>
              <a:gd name="T7" fmla="*/ 151805 h 169666"/>
              <a:gd name="T8" fmla="*/ 53578 w 214313"/>
              <a:gd name="T9" fmla="*/ 142875 h 169666"/>
              <a:gd name="T10" fmla="*/ 44648 w 214313"/>
              <a:gd name="T11" fmla="*/ 133946 h 169666"/>
              <a:gd name="T12" fmla="*/ 35718 w 214313"/>
              <a:gd name="T13" fmla="*/ 125016 h 169666"/>
              <a:gd name="T14" fmla="*/ 26789 w 214313"/>
              <a:gd name="T15" fmla="*/ 107157 h 169666"/>
              <a:gd name="T16" fmla="*/ 17859 w 214313"/>
              <a:gd name="T17" fmla="*/ 98227 h 169666"/>
              <a:gd name="T18" fmla="*/ 8929 w 214313"/>
              <a:gd name="T19" fmla="*/ 89297 h 169666"/>
              <a:gd name="T20" fmla="*/ 8929 w 214313"/>
              <a:gd name="T21" fmla="*/ 80368 h 169666"/>
              <a:gd name="T22" fmla="*/ 0 w 214313"/>
              <a:gd name="T23" fmla="*/ 80368 h 169666"/>
              <a:gd name="T24" fmla="*/ 0 w 214313"/>
              <a:gd name="T25" fmla="*/ 71438 h 169666"/>
              <a:gd name="T26" fmla="*/ 0 w 214313"/>
              <a:gd name="T27" fmla="*/ 71438 h 169666"/>
              <a:gd name="T28" fmla="*/ 0 w 214313"/>
              <a:gd name="T29" fmla="*/ 62508 h 169666"/>
              <a:gd name="T30" fmla="*/ 0 w 214313"/>
              <a:gd name="T31" fmla="*/ 62508 h 169666"/>
              <a:gd name="T32" fmla="*/ 0 w 214313"/>
              <a:gd name="T33" fmla="*/ 53579 h 169666"/>
              <a:gd name="T34" fmla="*/ 8929 w 214313"/>
              <a:gd name="T35" fmla="*/ 53579 h 169666"/>
              <a:gd name="T36" fmla="*/ 17859 w 214313"/>
              <a:gd name="T37" fmla="*/ 53579 h 169666"/>
              <a:gd name="T38" fmla="*/ 26789 w 214313"/>
              <a:gd name="T39" fmla="*/ 53579 h 169666"/>
              <a:gd name="T40" fmla="*/ 35718 w 214313"/>
              <a:gd name="T41" fmla="*/ 53579 h 169666"/>
              <a:gd name="T42" fmla="*/ 44648 w 214313"/>
              <a:gd name="T43" fmla="*/ 44649 h 169666"/>
              <a:gd name="T44" fmla="*/ 62507 w 214313"/>
              <a:gd name="T45" fmla="*/ 35719 h 169666"/>
              <a:gd name="T46" fmla="*/ 71437 w 214313"/>
              <a:gd name="T47" fmla="*/ 35719 h 169666"/>
              <a:gd name="T48" fmla="*/ 89297 w 214313"/>
              <a:gd name="T49" fmla="*/ 35719 h 169666"/>
              <a:gd name="T50" fmla="*/ 107156 w 214313"/>
              <a:gd name="T51" fmla="*/ 26790 h 169666"/>
              <a:gd name="T52" fmla="*/ 125015 w 214313"/>
              <a:gd name="T53" fmla="*/ 17860 h 169666"/>
              <a:gd name="T54" fmla="*/ 133945 w 214313"/>
              <a:gd name="T55" fmla="*/ 17860 h 169666"/>
              <a:gd name="T56" fmla="*/ 151804 w 214313"/>
              <a:gd name="T57" fmla="*/ 8930 h 169666"/>
              <a:gd name="T58" fmla="*/ 169664 w 214313"/>
              <a:gd name="T59" fmla="*/ 8930 h 169666"/>
              <a:gd name="T60" fmla="*/ 178593 w 214313"/>
              <a:gd name="T61" fmla="*/ 0 h 169666"/>
              <a:gd name="T62" fmla="*/ 196453 w 214313"/>
              <a:gd name="T63" fmla="*/ 0 h 169666"/>
              <a:gd name="T64" fmla="*/ 205382 w 214313"/>
              <a:gd name="T65" fmla="*/ 0 h 169666"/>
              <a:gd name="T66" fmla="*/ 214312 w 214313"/>
              <a:gd name="T67" fmla="*/ 0 h 169666"/>
              <a:gd name="T68" fmla="*/ 214312 w 214313"/>
              <a:gd name="T69" fmla="*/ 0 h 169666"/>
              <a:gd name="T70" fmla="*/ 214312 w 214313"/>
              <a:gd name="T71" fmla="*/ 0 h 169666"/>
              <a:gd name="T72" fmla="*/ 0 w 214313"/>
              <a:gd name="T73" fmla="*/ 0 h 169666"/>
              <a:gd name="T74" fmla="*/ 214313 w 214313"/>
              <a:gd name="T75" fmla="*/ 169666 h 169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214313" h="169666">
                <a:moveTo>
                  <a:pt x="89297" y="169665"/>
                </a:moveTo>
                <a:lnTo>
                  <a:pt x="80367" y="160735"/>
                </a:lnTo>
                <a:lnTo>
                  <a:pt x="71437" y="151805"/>
                </a:lnTo>
                <a:lnTo>
                  <a:pt x="53578" y="142875"/>
                </a:lnTo>
                <a:lnTo>
                  <a:pt x="44648" y="133946"/>
                </a:lnTo>
                <a:lnTo>
                  <a:pt x="35718" y="125016"/>
                </a:lnTo>
                <a:lnTo>
                  <a:pt x="26789" y="107157"/>
                </a:lnTo>
                <a:lnTo>
                  <a:pt x="17859" y="98227"/>
                </a:lnTo>
                <a:lnTo>
                  <a:pt x="8929" y="89297"/>
                </a:lnTo>
                <a:lnTo>
                  <a:pt x="8929" y="80368"/>
                </a:lnTo>
                <a:lnTo>
                  <a:pt x="0" y="80368"/>
                </a:lnTo>
                <a:lnTo>
                  <a:pt x="0" y="71438"/>
                </a:lnTo>
                <a:lnTo>
                  <a:pt x="0" y="62508"/>
                </a:lnTo>
                <a:lnTo>
                  <a:pt x="0" y="53579"/>
                </a:lnTo>
                <a:lnTo>
                  <a:pt x="8929" y="53579"/>
                </a:lnTo>
                <a:lnTo>
                  <a:pt x="17859" y="53579"/>
                </a:lnTo>
                <a:lnTo>
                  <a:pt x="26789" y="53579"/>
                </a:lnTo>
                <a:lnTo>
                  <a:pt x="35718" y="53579"/>
                </a:lnTo>
                <a:lnTo>
                  <a:pt x="44648" y="44649"/>
                </a:lnTo>
                <a:lnTo>
                  <a:pt x="62507" y="35719"/>
                </a:lnTo>
                <a:lnTo>
                  <a:pt x="71437" y="35719"/>
                </a:lnTo>
                <a:lnTo>
                  <a:pt x="89297" y="35719"/>
                </a:lnTo>
                <a:lnTo>
                  <a:pt x="107156" y="26790"/>
                </a:lnTo>
                <a:lnTo>
                  <a:pt x="125015" y="17860"/>
                </a:lnTo>
                <a:lnTo>
                  <a:pt x="133945" y="17860"/>
                </a:lnTo>
                <a:lnTo>
                  <a:pt x="151804" y="8930"/>
                </a:lnTo>
                <a:lnTo>
                  <a:pt x="169664" y="8930"/>
                </a:lnTo>
                <a:lnTo>
                  <a:pt x="178593" y="0"/>
                </a:lnTo>
                <a:lnTo>
                  <a:pt x="196453" y="0"/>
                </a:lnTo>
                <a:lnTo>
                  <a:pt x="205382" y="0"/>
                </a:lnTo>
                <a:lnTo>
                  <a:pt x="214312" y="0"/>
                </a:lnTo>
              </a:path>
            </a:pathLst>
          </a:custGeom>
          <a:noFill/>
          <a:ln w="38100" cap="flat" cmpd="sng">
            <a:solidFill>
              <a:srgbClr val="0093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25400" dist="35921" dir="2700000" rotWithShape="0">
                    <a:srgbClr val="000000">
                      <a:alpha val="59999"/>
                    </a:srgbClr>
                  </a:outerShdw>
                </a:effectLst>
              </a14:hiddenEffects>
            </a:ext>
          </a:extLst>
        </p:spPr>
        <p:txBody>
          <a:bodyPr anchor="ctr"/>
          <a:lstStyle/>
          <a:p>
            <a:pPr eaLnBrk="1" hangingPunct="1">
              <a:defRPr/>
            </a:pPr>
            <a:endParaRPr lang="en-US"/>
          </a:p>
        </p:txBody>
      </p:sp>
    </p:spTree>
    <p:extLst>
      <p:ext uri="{BB962C8B-B14F-4D97-AF65-F5344CB8AC3E}">
        <p14:creationId xmlns:p14="http://schemas.microsoft.com/office/powerpoint/2010/main" val="1609870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229600" cy="792162"/>
          </a:xfrm>
          <a:noFill/>
          <a:ln w="76200" cap="rnd">
            <a:solidFill>
              <a:schemeClr val="tx1"/>
            </a:solidFill>
            <a:prstDash val="sysDot"/>
            <a:miter lim="800000"/>
            <a:headEnd/>
            <a:tailEnd/>
          </a:ln>
        </p:spPr>
        <p:txBody>
          <a:bodyPr/>
          <a:lstStyle/>
          <a:p>
            <a:r>
              <a:rPr lang="en-US" altLang="en-US">
                <a:ln>
                  <a:noFill/>
                </a:ln>
                <a:latin typeface="Arial Black" charset="0"/>
              </a:rPr>
              <a:t>Lee</a:t>
            </a:r>
            <a:r>
              <a:rPr lang="ja-JP" altLang="en-US">
                <a:ln>
                  <a:noFill/>
                </a:ln>
                <a:latin typeface="Arial Black" charset="0"/>
                <a:cs typeface="HGｺﾞｼｯｸM" charset="0"/>
              </a:rPr>
              <a:t>’</a:t>
            </a:r>
            <a:r>
              <a:rPr lang="en-US" altLang="ja-JP">
                <a:ln>
                  <a:noFill/>
                </a:ln>
                <a:latin typeface="Arial Black" charset="0"/>
                <a:cs typeface="HGｺﾞｼｯｸM" charset="0"/>
              </a:rPr>
              <a:t>s Model of Migration</a:t>
            </a:r>
            <a:endParaRPr lang="en-US" altLang="en-US">
              <a:ln>
                <a:noFill/>
              </a:ln>
              <a:latin typeface="Arial Black" charset="0"/>
            </a:endParaRPr>
          </a:p>
        </p:txBody>
      </p:sp>
      <p:sp>
        <p:nvSpPr>
          <p:cNvPr id="7171" name="Rectangle 3"/>
          <p:cNvSpPr>
            <a:spLocks noGrp="1" noChangeArrowheads="1"/>
          </p:cNvSpPr>
          <p:nvPr>
            <p:ph idx="1"/>
          </p:nvPr>
        </p:nvSpPr>
        <p:spPr>
          <a:xfrm>
            <a:off x="1752600" y="1219200"/>
            <a:ext cx="8686800" cy="5638800"/>
          </a:xfrm>
        </p:spPr>
        <p:txBody>
          <a:bodyPr/>
          <a:lstStyle/>
          <a:p>
            <a:pPr>
              <a:buFontTx/>
              <a:buNone/>
            </a:pPr>
            <a:endParaRPr lang="en-US" altLang="en-US">
              <a:latin typeface="Book Antiqua" charset="0"/>
            </a:endParaRPr>
          </a:p>
          <a:p>
            <a:pPr>
              <a:buFontTx/>
              <a:buNone/>
            </a:pPr>
            <a:r>
              <a:rPr lang="en-US" altLang="en-US" i="1">
                <a:latin typeface="Book Antiqua" charset="0"/>
              </a:rPr>
              <a:t>				      </a:t>
            </a:r>
          </a:p>
          <a:p>
            <a:pPr>
              <a:buFontTx/>
              <a:buNone/>
            </a:pPr>
            <a:endParaRPr lang="en-US" altLang="en-US" i="1">
              <a:latin typeface="Book Antiqua" charset="0"/>
            </a:endParaRPr>
          </a:p>
          <a:p>
            <a:pPr>
              <a:buFontTx/>
              <a:buNone/>
            </a:pPr>
            <a:endParaRPr lang="en-US" altLang="en-US" i="1">
              <a:latin typeface="Book Antiqua" charset="0"/>
            </a:endParaRPr>
          </a:p>
          <a:p>
            <a:pPr>
              <a:buFontTx/>
              <a:buNone/>
            </a:pPr>
            <a:endParaRPr lang="en-US" altLang="en-US" i="1">
              <a:latin typeface="Book Antiqua" charset="0"/>
            </a:endParaRPr>
          </a:p>
          <a:p>
            <a:pPr>
              <a:buFontTx/>
              <a:buNone/>
            </a:pPr>
            <a:endParaRPr lang="en-US" altLang="en-US" i="1">
              <a:latin typeface="Book Antiqua" charset="0"/>
            </a:endParaRPr>
          </a:p>
          <a:p>
            <a:pPr>
              <a:buFontTx/>
              <a:buNone/>
            </a:pPr>
            <a:endParaRPr lang="en-US" altLang="en-US" i="1">
              <a:latin typeface="Book Antiqua" charset="0"/>
            </a:endParaRPr>
          </a:p>
          <a:p>
            <a:pPr>
              <a:buFontTx/>
              <a:buNone/>
            </a:pPr>
            <a:endParaRPr lang="en-US" altLang="en-US" i="1">
              <a:latin typeface="Book Antiqua" charset="0"/>
            </a:endParaRPr>
          </a:p>
          <a:p>
            <a:pPr algn="ctr">
              <a:buFontTx/>
              <a:buNone/>
            </a:pPr>
            <a:endParaRPr lang="en-US" altLang="en-US" i="1">
              <a:latin typeface="Book Antiqua" charset="0"/>
            </a:endParaRPr>
          </a:p>
        </p:txBody>
      </p:sp>
      <p:sp>
        <p:nvSpPr>
          <p:cNvPr id="7172" name="Oval 4"/>
          <p:cNvSpPr>
            <a:spLocks noChangeArrowheads="1"/>
          </p:cNvSpPr>
          <p:nvPr/>
        </p:nvSpPr>
        <p:spPr bwMode="auto">
          <a:xfrm>
            <a:off x="1905000" y="2438400"/>
            <a:ext cx="2667000" cy="2514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7173" name="Oval 5"/>
          <p:cNvSpPr>
            <a:spLocks noChangeArrowheads="1"/>
          </p:cNvSpPr>
          <p:nvPr/>
        </p:nvSpPr>
        <p:spPr bwMode="auto">
          <a:xfrm>
            <a:off x="7467600" y="2438400"/>
            <a:ext cx="2667000" cy="25146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grpSp>
        <p:nvGrpSpPr>
          <p:cNvPr id="2" name="Group 17"/>
          <p:cNvGrpSpPr>
            <a:grpSpLocks/>
          </p:cNvGrpSpPr>
          <p:nvPr/>
        </p:nvGrpSpPr>
        <p:grpSpPr bwMode="auto">
          <a:xfrm>
            <a:off x="2362200" y="2819400"/>
            <a:ext cx="1828800" cy="1860550"/>
            <a:chOff x="528" y="1776"/>
            <a:chExt cx="1152" cy="1172"/>
          </a:xfrm>
        </p:grpSpPr>
        <p:sp>
          <p:nvSpPr>
            <p:cNvPr id="11293" name="Text Box 10"/>
            <p:cNvSpPr txBox="1">
              <a:spLocks noChangeArrowheads="1"/>
            </p:cNvSpPr>
            <p:nvPr/>
          </p:nvSpPr>
          <p:spPr bwMode="auto">
            <a:xfrm>
              <a:off x="1056" y="2160"/>
              <a:ext cx="1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4" name="Text Box 11"/>
            <p:cNvSpPr txBox="1">
              <a:spLocks noChangeArrowheads="1"/>
            </p:cNvSpPr>
            <p:nvPr/>
          </p:nvSpPr>
          <p:spPr bwMode="auto">
            <a:xfrm>
              <a:off x="1056" y="1776"/>
              <a:ext cx="1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5" name="Text Box 12"/>
            <p:cNvSpPr txBox="1">
              <a:spLocks noChangeArrowheads="1"/>
            </p:cNvSpPr>
            <p:nvPr/>
          </p:nvSpPr>
          <p:spPr bwMode="auto">
            <a:xfrm>
              <a:off x="624" y="1872"/>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6" name="Text Box 13"/>
            <p:cNvSpPr txBox="1">
              <a:spLocks noChangeArrowheads="1"/>
            </p:cNvSpPr>
            <p:nvPr/>
          </p:nvSpPr>
          <p:spPr bwMode="auto">
            <a:xfrm>
              <a:off x="912" y="2544"/>
              <a:ext cx="2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7" name="Text Box 14"/>
            <p:cNvSpPr txBox="1">
              <a:spLocks noChangeArrowheads="1"/>
            </p:cNvSpPr>
            <p:nvPr/>
          </p:nvSpPr>
          <p:spPr bwMode="auto">
            <a:xfrm>
              <a:off x="528" y="2352"/>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8" name="Text Box 15"/>
            <p:cNvSpPr txBox="1">
              <a:spLocks noChangeArrowheads="1"/>
            </p:cNvSpPr>
            <p:nvPr/>
          </p:nvSpPr>
          <p:spPr bwMode="auto">
            <a:xfrm>
              <a:off x="1392" y="2016"/>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9" name="Text Box 16"/>
            <p:cNvSpPr txBox="1">
              <a:spLocks noChangeArrowheads="1"/>
            </p:cNvSpPr>
            <p:nvPr/>
          </p:nvSpPr>
          <p:spPr bwMode="auto">
            <a:xfrm>
              <a:off x="1296" y="2448"/>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grpSp>
      <p:grpSp>
        <p:nvGrpSpPr>
          <p:cNvPr id="3" name="Group 18"/>
          <p:cNvGrpSpPr>
            <a:grpSpLocks/>
          </p:cNvGrpSpPr>
          <p:nvPr/>
        </p:nvGrpSpPr>
        <p:grpSpPr bwMode="auto">
          <a:xfrm>
            <a:off x="7924800" y="2819400"/>
            <a:ext cx="1828800" cy="1860550"/>
            <a:chOff x="528" y="1776"/>
            <a:chExt cx="1152" cy="1172"/>
          </a:xfrm>
        </p:grpSpPr>
        <p:sp>
          <p:nvSpPr>
            <p:cNvPr id="11286" name="Text Box 19"/>
            <p:cNvSpPr txBox="1">
              <a:spLocks noChangeArrowheads="1"/>
            </p:cNvSpPr>
            <p:nvPr/>
          </p:nvSpPr>
          <p:spPr bwMode="auto">
            <a:xfrm>
              <a:off x="1056" y="2160"/>
              <a:ext cx="1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87" name="Text Box 20"/>
            <p:cNvSpPr txBox="1">
              <a:spLocks noChangeArrowheads="1"/>
            </p:cNvSpPr>
            <p:nvPr/>
          </p:nvSpPr>
          <p:spPr bwMode="auto">
            <a:xfrm>
              <a:off x="1056" y="1776"/>
              <a:ext cx="1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88" name="Text Box 21"/>
            <p:cNvSpPr txBox="1">
              <a:spLocks noChangeArrowheads="1"/>
            </p:cNvSpPr>
            <p:nvPr/>
          </p:nvSpPr>
          <p:spPr bwMode="auto">
            <a:xfrm>
              <a:off x="624" y="1872"/>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89" name="Text Box 22"/>
            <p:cNvSpPr txBox="1">
              <a:spLocks noChangeArrowheads="1"/>
            </p:cNvSpPr>
            <p:nvPr/>
          </p:nvSpPr>
          <p:spPr bwMode="auto">
            <a:xfrm>
              <a:off x="912" y="2544"/>
              <a:ext cx="24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0" name="Text Box 23"/>
            <p:cNvSpPr txBox="1">
              <a:spLocks noChangeArrowheads="1"/>
            </p:cNvSpPr>
            <p:nvPr/>
          </p:nvSpPr>
          <p:spPr bwMode="auto">
            <a:xfrm>
              <a:off x="528" y="2352"/>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1" name="Text Box 24"/>
            <p:cNvSpPr txBox="1">
              <a:spLocks noChangeArrowheads="1"/>
            </p:cNvSpPr>
            <p:nvPr/>
          </p:nvSpPr>
          <p:spPr bwMode="auto">
            <a:xfrm>
              <a:off x="1392" y="2016"/>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sp>
          <p:nvSpPr>
            <p:cNvPr id="11292" name="Text Box 25"/>
            <p:cNvSpPr txBox="1">
              <a:spLocks noChangeArrowheads="1"/>
            </p:cNvSpPr>
            <p:nvPr/>
          </p:nvSpPr>
          <p:spPr bwMode="auto">
            <a:xfrm>
              <a:off x="1296" y="2448"/>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eaLnBrk="1" hangingPunct="1">
                <a:spcBef>
                  <a:spcPct val="50000"/>
                </a:spcBef>
              </a:pPr>
              <a:r>
                <a:rPr lang="en-US" altLang="en-US" sz="3600"/>
                <a:t>+</a:t>
              </a:r>
            </a:p>
          </p:txBody>
        </p:sp>
      </p:grpSp>
      <p:sp>
        <p:nvSpPr>
          <p:cNvPr id="7198" name="Freeform 30"/>
          <p:cNvSpPr>
            <a:spLocks/>
          </p:cNvSpPr>
          <p:nvPr/>
        </p:nvSpPr>
        <p:spPr bwMode="auto">
          <a:xfrm>
            <a:off x="4648200" y="2159000"/>
            <a:ext cx="2743200" cy="2921000"/>
          </a:xfrm>
          <a:custGeom>
            <a:avLst/>
            <a:gdLst>
              <a:gd name="T0" fmla="*/ 0 w 1728"/>
              <a:gd name="T1" fmla="*/ 2147483646 h 1840"/>
              <a:gd name="T2" fmla="*/ 2147483646 w 1728"/>
              <a:gd name="T3" fmla="*/ 2147483646 h 1840"/>
              <a:gd name="T4" fmla="*/ 2147483646 w 1728"/>
              <a:gd name="T5" fmla="*/ 2147483646 h 1840"/>
              <a:gd name="T6" fmla="*/ 2147483646 w 1728"/>
              <a:gd name="T7" fmla="*/ 2147483646 h 1840"/>
              <a:gd name="T8" fmla="*/ 2147483646 w 1728"/>
              <a:gd name="T9" fmla="*/ 2147483646 h 1840"/>
              <a:gd name="T10" fmla="*/ 2147483646 w 1728"/>
              <a:gd name="T11" fmla="*/ 2147483646 h 1840"/>
              <a:gd name="T12" fmla="*/ 2147483646 w 1728"/>
              <a:gd name="T13" fmla="*/ 2147483646 h 1840"/>
              <a:gd name="T14" fmla="*/ 2147483646 w 1728"/>
              <a:gd name="T15" fmla="*/ 2147483646 h 1840"/>
              <a:gd name="T16" fmla="*/ 2147483646 w 1728"/>
              <a:gd name="T17" fmla="*/ 2147483646 h 1840"/>
              <a:gd name="T18" fmla="*/ 2147483646 w 1728"/>
              <a:gd name="T19" fmla="*/ 2147483646 h 1840"/>
              <a:gd name="T20" fmla="*/ 2147483646 w 1728"/>
              <a:gd name="T21" fmla="*/ 2147483646 h 1840"/>
              <a:gd name="T22" fmla="*/ 2147483646 w 1728"/>
              <a:gd name="T23" fmla="*/ 2147483646 h 1840"/>
              <a:gd name="T24" fmla="*/ 2147483646 w 1728"/>
              <a:gd name="T25" fmla="*/ 2147483646 h 1840"/>
              <a:gd name="T26" fmla="*/ 2147483646 w 1728"/>
              <a:gd name="T27" fmla="*/ 2147483646 h 1840"/>
              <a:gd name="T28" fmla="*/ 2147483646 w 1728"/>
              <a:gd name="T29" fmla="*/ 2147483646 h 1840"/>
              <a:gd name="T30" fmla="*/ 2147483646 w 1728"/>
              <a:gd name="T31" fmla="*/ 2147483646 h 1840"/>
              <a:gd name="T32" fmla="*/ 2147483646 w 1728"/>
              <a:gd name="T33" fmla="*/ 2147483646 h 1840"/>
              <a:gd name="T34" fmla="*/ 2147483646 w 1728"/>
              <a:gd name="T35" fmla="*/ 2147483646 h 1840"/>
              <a:gd name="T36" fmla="*/ 2147483646 w 1728"/>
              <a:gd name="T37" fmla="*/ 2147483646 h 1840"/>
              <a:gd name="T38" fmla="*/ 2147483646 w 1728"/>
              <a:gd name="T39" fmla="*/ 2147483646 h 1840"/>
              <a:gd name="T40" fmla="*/ 2147483646 w 1728"/>
              <a:gd name="T41" fmla="*/ 2147483646 h 18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8"/>
              <a:gd name="T64" fmla="*/ 0 h 1840"/>
              <a:gd name="T65" fmla="*/ 1728 w 1728"/>
              <a:gd name="T66" fmla="*/ 1840 h 18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8" h="1840">
                <a:moveTo>
                  <a:pt x="0" y="992"/>
                </a:moveTo>
                <a:cubicBezTo>
                  <a:pt x="52" y="708"/>
                  <a:pt x="104" y="424"/>
                  <a:pt x="144" y="416"/>
                </a:cubicBezTo>
                <a:cubicBezTo>
                  <a:pt x="184" y="408"/>
                  <a:pt x="216" y="904"/>
                  <a:pt x="240" y="944"/>
                </a:cubicBezTo>
                <a:cubicBezTo>
                  <a:pt x="264" y="984"/>
                  <a:pt x="272" y="616"/>
                  <a:pt x="288" y="656"/>
                </a:cubicBezTo>
                <a:cubicBezTo>
                  <a:pt x="304" y="696"/>
                  <a:pt x="312" y="1232"/>
                  <a:pt x="336" y="1184"/>
                </a:cubicBezTo>
                <a:cubicBezTo>
                  <a:pt x="360" y="1136"/>
                  <a:pt x="408" y="336"/>
                  <a:pt x="432" y="368"/>
                </a:cubicBezTo>
                <a:cubicBezTo>
                  <a:pt x="456" y="400"/>
                  <a:pt x="456" y="1320"/>
                  <a:pt x="480" y="1376"/>
                </a:cubicBezTo>
                <a:cubicBezTo>
                  <a:pt x="504" y="1432"/>
                  <a:pt x="544" y="736"/>
                  <a:pt x="576" y="704"/>
                </a:cubicBezTo>
                <a:cubicBezTo>
                  <a:pt x="608" y="672"/>
                  <a:pt x="648" y="1280"/>
                  <a:pt x="672" y="1184"/>
                </a:cubicBezTo>
                <a:cubicBezTo>
                  <a:pt x="696" y="1088"/>
                  <a:pt x="696" y="32"/>
                  <a:pt x="720" y="128"/>
                </a:cubicBezTo>
                <a:cubicBezTo>
                  <a:pt x="744" y="224"/>
                  <a:pt x="784" y="1680"/>
                  <a:pt x="816" y="1760"/>
                </a:cubicBezTo>
                <a:cubicBezTo>
                  <a:pt x="848" y="1840"/>
                  <a:pt x="880" y="728"/>
                  <a:pt x="912" y="608"/>
                </a:cubicBezTo>
                <a:cubicBezTo>
                  <a:pt x="944" y="488"/>
                  <a:pt x="976" y="1024"/>
                  <a:pt x="1008" y="1040"/>
                </a:cubicBezTo>
                <a:cubicBezTo>
                  <a:pt x="1040" y="1056"/>
                  <a:pt x="1056" y="696"/>
                  <a:pt x="1104" y="704"/>
                </a:cubicBezTo>
                <a:cubicBezTo>
                  <a:pt x="1152" y="712"/>
                  <a:pt x="1248" y="1192"/>
                  <a:pt x="1296" y="1088"/>
                </a:cubicBezTo>
                <a:cubicBezTo>
                  <a:pt x="1344" y="984"/>
                  <a:pt x="1368" y="0"/>
                  <a:pt x="1392" y="80"/>
                </a:cubicBezTo>
                <a:cubicBezTo>
                  <a:pt x="1416" y="160"/>
                  <a:pt x="1408" y="1496"/>
                  <a:pt x="1440" y="1568"/>
                </a:cubicBezTo>
                <a:cubicBezTo>
                  <a:pt x="1472" y="1640"/>
                  <a:pt x="1552" y="576"/>
                  <a:pt x="1584" y="512"/>
                </a:cubicBezTo>
                <a:cubicBezTo>
                  <a:pt x="1616" y="448"/>
                  <a:pt x="1616" y="1152"/>
                  <a:pt x="1632" y="1184"/>
                </a:cubicBezTo>
                <a:cubicBezTo>
                  <a:pt x="1648" y="1216"/>
                  <a:pt x="1664" y="744"/>
                  <a:pt x="1680" y="704"/>
                </a:cubicBezTo>
                <a:cubicBezTo>
                  <a:pt x="1696" y="664"/>
                  <a:pt x="1720" y="904"/>
                  <a:pt x="1728" y="944"/>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9" name="Text Box 31"/>
          <p:cNvSpPr txBox="1">
            <a:spLocks noChangeArrowheads="1"/>
          </p:cNvSpPr>
          <p:nvPr/>
        </p:nvSpPr>
        <p:spPr bwMode="auto">
          <a:xfrm>
            <a:off x="4724400" y="1905001"/>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spcBef>
                <a:spcPct val="50000"/>
              </a:spcBef>
            </a:pPr>
            <a:r>
              <a:rPr lang="en-US" altLang="en-US" sz="2000"/>
              <a:t>Intervening Obstacles</a:t>
            </a:r>
          </a:p>
        </p:txBody>
      </p:sp>
      <p:grpSp>
        <p:nvGrpSpPr>
          <p:cNvPr id="4" name="Group 40"/>
          <p:cNvGrpSpPr>
            <a:grpSpLocks/>
          </p:cNvGrpSpPr>
          <p:nvPr/>
        </p:nvGrpSpPr>
        <p:grpSpPr bwMode="auto">
          <a:xfrm>
            <a:off x="2743200" y="2667000"/>
            <a:ext cx="6781800" cy="2057400"/>
            <a:chOff x="768" y="1680"/>
            <a:chExt cx="4272" cy="1296"/>
          </a:xfrm>
        </p:grpSpPr>
        <p:sp>
          <p:nvSpPr>
            <p:cNvPr id="11278" name="Oval 32"/>
            <p:cNvSpPr>
              <a:spLocks noChangeArrowheads="1"/>
            </p:cNvSpPr>
            <p:nvPr/>
          </p:nvSpPr>
          <p:spPr bwMode="auto">
            <a:xfrm>
              <a:off x="960" y="1680"/>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1279" name="Oval 33"/>
            <p:cNvSpPr>
              <a:spLocks noChangeArrowheads="1"/>
            </p:cNvSpPr>
            <p:nvPr/>
          </p:nvSpPr>
          <p:spPr bwMode="auto">
            <a:xfrm>
              <a:off x="1248" y="2112"/>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1280" name="Oval 34"/>
            <p:cNvSpPr>
              <a:spLocks noChangeArrowheads="1"/>
            </p:cNvSpPr>
            <p:nvPr/>
          </p:nvSpPr>
          <p:spPr bwMode="auto">
            <a:xfrm>
              <a:off x="768" y="2256"/>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1281" name="Oval 35"/>
            <p:cNvSpPr>
              <a:spLocks noChangeArrowheads="1"/>
            </p:cNvSpPr>
            <p:nvPr/>
          </p:nvSpPr>
          <p:spPr bwMode="auto">
            <a:xfrm>
              <a:off x="1200" y="2832"/>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1282" name="Oval 36"/>
            <p:cNvSpPr>
              <a:spLocks noChangeArrowheads="1"/>
            </p:cNvSpPr>
            <p:nvPr/>
          </p:nvSpPr>
          <p:spPr bwMode="auto">
            <a:xfrm>
              <a:off x="4368" y="1680"/>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1283" name="Oval 37"/>
            <p:cNvSpPr>
              <a:spLocks noChangeArrowheads="1"/>
            </p:cNvSpPr>
            <p:nvPr/>
          </p:nvSpPr>
          <p:spPr bwMode="auto">
            <a:xfrm>
              <a:off x="3984" y="2208"/>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1284" name="Oval 38"/>
            <p:cNvSpPr>
              <a:spLocks noChangeArrowheads="1"/>
            </p:cNvSpPr>
            <p:nvPr/>
          </p:nvSpPr>
          <p:spPr bwMode="auto">
            <a:xfrm>
              <a:off x="4704" y="2832"/>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sp>
          <p:nvSpPr>
            <p:cNvPr id="11285" name="Oval 39"/>
            <p:cNvSpPr>
              <a:spLocks noChangeArrowheads="1"/>
            </p:cNvSpPr>
            <p:nvPr/>
          </p:nvSpPr>
          <p:spPr bwMode="auto">
            <a:xfrm>
              <a:off x="4944" y="1920"/>
              <a:ext cx="96" cy="14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endParaRPr lang="en-US" altLang="en-US"/>
            </a:p>
          </p:txBody>
        </p:sp>
      </p:grpSp>
      <p:sp>
        <p:nvSpPr>
          <p:cNvPr id="11275" name="TextBox 4"/>
          <p:cNvSpPr txBox="1">
            <a:spLocks noChangeArrowheads="1"/>
          </p:cNvSpPr>
          <p:nvPr/>
        </p:nvSpPr>
        <p:spPr bwMode="auto">
          <a:xfrm>
            <a:off x="8077200" y="1981200"/>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GB" altLang="en-US"/>
              <a:t>Destination</a:t>
            </a:r>
            <a:endParaRPr lang="en-US" altLang="en-US"/>
          </a:p>
        </p:txBody>
      </p:sp>
      <p:sp>
        <p:nvSpPr>
          <p:cNvPr id="11276" name="TextBox 34"/>
          <p:cNvSpPr txBox="1">
            <a:spLocks noChangeArrowheads="1"/>
          </p:cNvSpPr>
          <p:nvPr/>
        </p:nvSpPr>
        <p:spPr bwMode="auto">
          <a:xfrm>
            <a:off x="2895600" y="1987550"/>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eaLnBrk="1" hangingPunct="1"/>
            <a:r>
              <a:rPr lang="en-GB" altLang="en-US"/>
              <a:t>Origin</a:t>
            </a:r>
            <a:endParaRPr lang="en-US" altLang="en-US"/>
          </a:p>
        </p:txBody>
      </p:sp>
      <p:sp>
        <p:nvSpPr>
          <p:cNvPr id="36" name="TextBox 35"/>
          <p:cNvSpPr txBox="1"/>
          <p:nvPr/>
        </p:nvSpPr>
        <p:spPr>
          <a:xfrm>
            <a:off x="5337175" y="4989513"/>
            <a:ext cx="2628900" cy="2032000"/>
          </a:xfrm>
          <a:prstGeom prst="rect">
            <a:avLst/>
          </a:prstGeom>
          <a:noFill/>
        </p:spPr>
        <p:txBody>
          <a:bodyPr>
            <a:spAutoFit/>
          </a:bodyPr>
          <a:lstStyle/>
          <a:p>
            <a:pPr eaLnBrk="1" hangingPunct="1">
              <a:defRPr/>
            </a:pPr>
            <a:r>
              <a:rPr lang="en-GB" dirty="0">
                <a:latin typeface="Arial" panose="020B0604020202020204" pitchFamily="34" charset="0"/>
                <a:ea typeface="MS PGothic" panose="020B0600070205080204" pitchFamily="34" charset="-128"/>
              </a:rPr>
              <a:t>Could include:</a:t>
            </a:r>
          </a:p>
          <a:p>
            <a:pPr marL="285750" indent="-285750">
              <a:buFont typeface="Arial" panose="020B0604020202020204" pitchFamily="34" charset="0"/>
              <a:buChar char="•"/>
              <a:defRPr/>
            </a:pPr>
            <a:r>
              <a:rPr lang="en-GB" dirty="0">
                <a:latin typeface="Arial" panose="020B0604020202020204" pitchFamily="34" charset="0"/>
                <a:ea typeface="MS PGothic" panose="020B0600070205080204" pitchFamily="34" charset="-128"/>
              </a:rPr>
              <a:t>Mountains</a:t>
            </a:r>
          </a:p>
          <a:p>
            <a:pPr marL="285750" indent="-285750">
              <a:buFont typeface="Arial" panose="020B0604020202020204" pitchFamily="34" charset="0"/>
              <a:buChar char="•"/>
              <a:defRPr/>
            </a:pPr>
            <a:r>
              <a:rPr lang="en-GB" dirty="0">
                <a:latin typeface="Arial" panose="020B0604020202020204" pitchFamily="34" charset="0"/>
                <a:ea typeface="MS PGothic" panose="020B0600070205080204" pitchFamily="34" charset="-128"/>
              </a:rPr>
              <a:t>Sea</a:t>
            </a:r>
          </a:p>
          <a:p>
            <a:pPr marL="285750" indent="-285750">
              <a:buFont typeface="Arial" panose="020B0604020202020204" pitchFamily="34" charset="0"/>
              <a:buChar char="•"/>
              <a:defRPr/>
            </a:pPr>
            <a:r>
              <a:rPr lang="en-GB" dirty="0">
                <a:latin typeface="Arial" panose="020B0604020202020204" pitchFamily="34" charset="0"/>
                <a:ea typeface="MS PGothic" panose="020B0600070205080204" pitchFamily="34" charset="-128"/>
              </a:rPr>
              <a:t>Borders</a:t>
            </a:r>
          </a:p>
          <a:p>
            <a:pPr marL="285750" indent="-285750">
              <a:buFont typeface="Arial" panose="020B0604020202020204" pitchFamily="34" charset="0"/>
              <a:buChar char="•"/>
              <a:defRPr/>
            </a:pPr>
            <a:r>
              <a:rPr lang="en-GB" dirty="0">
                <a:latin typeface="Arial" panose="020B0604020202020204" pitchFamily="34" charset="0"/>
                <a:ea typeface="MS PGothic" panose="020B0600070205080204" pitchFamily="34" charset="-128"/>
              </a:rPr>
              <a:t>Rivers</a:t>
            </a:r>
          </a:p>
          <a:p>
            <a:pPr marL="285750" indent="-285750">
              <a:buFont typeface="Arial" panose="020B0604020202020204" pitchFamily="34" charset="0"/>
              <a:buChar char="•"/>
              <a:defRPr/>
            </a:pPr>
            <a:r>
              <a:rPr lang="en-GB" dirty="0">
                <a:latin typeface="Arial" panose="020B0604020202020204" pitchFamily="34" charset="0"/>
                <a:ea typeface="MS PGothic" panose="020B0600070205080204" pitchFamily="34" charset="-128"/>
              </a:rPr>
              <a:t>Distance</a:t>
            </a:r>
          </a:p>
          <a:p>
            <a:pPr marL="285750" indent="-285750">
              <a:buFont typeface="Arial" panose="020B0604020202020204" pitchFamily="34" charset="0"/>
              <a:buChar char="•"/>
              <a:defRPr/>
            </a:pPr>
            <a:endParaRPr 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3387298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dissolve">
                                      <p:cBhvr>
                                        <p:cTn id="7" dur="500"/>
                                        <p:tgtEl>
                                          <p:spTgt spid="7171">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diamond(in)">
                                      <p:cBhvr>
                                        <p:cTn id="13" dur="2000"/>
                                        <p:tgtEl>
                                          <p:spTgt spid="7172"/>
                                        </p:tgtEl>
                                      </p:cBhvr>
                                    </p:animEffect>
                                  </p:childTnLst>
                                </p:cTn>
                              </p:par>
                              <p:par>
                                <p:cTn id="14" presetID="8"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amond(in)">
                                      <p:cBhvr>
                                        <p:cTn id="16" dur="2000"/>
                                        <p:tgtEl>
                                          <p:spTgt spid="2"/>
                                        </p:tgtEl>
                                      </p:cBhvr>
                                    </p:animEffect>
                                  </p:childTnLst>
                                </p:cTn>
                              </p:par>
                              <p:par>
                                <p:cTn id="17" presetID="8"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amond(in)">
                                      <p:cBhvr>
                                        <p:cTn id="19" dur="2000"/>
                                        <p:tgtEl>
                                          <p:spTgt spid="3"/>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7173"/>
                                        </p:tgtEl>
                                        <p:attrNameLst>
                                          <p:attrName>style.visibility</p:attrName>
                                        </p:attrNameLst>
                                      </p:cBhvr>
                                      <p:to>
                                        <p:strVal val="visible"/>
                                      </p:to>
                                    </p:set>
                                    <p:animEffect transition="in" filter="diamond(in)">
                                      <p:cBhvr>
                                        <p:cTn id="22" dur="2000"/>
                                        <p:tgtEl>
                                          <p:spTgt spid="717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5" presetClass="entr" presetSubtype="0" fill="hold" grpId="0" nodeType="clickEffect">
                                  <p:stCondLst>
                                    <p:cond delay="0"/>
                                  </p:stCondLst>
                                  <p:childTnLst>
                                    <p:set>
                                      <p:cBhvr>
                                        <p:cTn id="26" dur="1" fill="hold">
                                          <p:stCondLst>
                                            <p:cond delay="0"/>
                                          </p:stCondLst>
                                        </p:cTn>
                                        <p:tgtEl>
                                          <p:spTgt spid="7198"/>
                                        </p:tgtEl>
                                        <p:attrNameLst>
                                          <p:attrName>style.visibility</p:attrName>
                                        </p:attrNameLst>
                                      </p:cBhvr>
                                      <p:to>
                                        <p:strVal val="visible"/>
                                      </p:to>
                                    </p:set>
                                    <p:animEffect transition="in" filter="fade">
                                      <p:cBhvr>
                                        <p:cTn id="27" dur="2000"/>
                                        <p:tgtEl>
                                          <p:spTgt spid="7198"/>
                                        </p:tgtEl>
                                      </p:cBhvr>
                                    </p:animEffect>
                                    <p:anim calcmode="lin" valueType="num">
                                      <p:cBhvr>
                                        <p:cTn id="28" dur="2000" fill="hold"/>
                                        <p:tgtEl>
                                          <p:spTgt spid="7198"/>
                                        </p:tgtEl>
                                        <p:attrNameLst>
                                          <p:attrName>style.rotation</p:attrName>
                                        </p:attrNameLst>
                                      </p:cBhvr>
                                      <p:tavLst>
                                        <p:tav tm="0">
                                          <p:val>
                                            <p:fltVal val="720"/>
                                          </p:val>
                                        </p:tav>
                                        <p:tav tm="100000">
                                          <p:val>
                                            <p:fltVal val="0"/>
                                          </p:val>
                                        </p:tav>
                                      </p:tavLst>
                                    </p:anim>
                                    <p:anim calcmode="lin" valueType="num">
                                      <p:cBhvr>
                                        <p:cTn id="29" dur="2000" fill="hold"/>
                                        <p:tgtEl>
                                          <p:spTgt spid="7198"/>
                                        </p:tgtEl>
                                        <p:attrNameLst>
                                          <p:attrName>ppt_h</p:attrName>
                                        </p:attrNameLst>
                                      </p:cBhvr>
                                      <p:tavLst>
                                        <p:tav tm="0">
                                          <p:val>
                                            <p:fltVal val="0"/>
                                          </p:val>
                                        </p:tav>
                                        <p:tav tm="100000">
                                          <p:val>
                                            <p:strVal val="#ppt_h"/>
                                          </p:val>
                                        </p:tav>
                                      </p:tavLst>
                                    </p:anim>
                                    <p:anim calcmode="lin" valueType="num">
                                      <p:cBhvr>
                                        <p:cTn id="30" dur="2000" fill="hold"/>
                                        <p:tgtEl>
                                          <p:spTgt spid="7198"/>
                                        </p:tgtEl>
                                        <p:attrNameLst>
                                          <p:attrName>ppt_w</p:attrName>
                                        </p:attrNameLst>
                                      </p:cBhvr>
                                      <p:tavLst>
                                        <p:tav tm="0">
                                          <p:val>
                                            <p:fltVal val="0"/>
                                          </p:val>
                                        </p:tav>
                                        <p:tav tm="100000">
                                          <p:val>
                                            <p:strVal val="#ppt_w"/>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7199"/>
                                        </p:tgtEl>
                                        <p:attrNameLst>
                                          <p:attrName>style.visibility</p:attrName>
                                        </p:attrNameLst>
                                      </p:cBhvr>
                                      <p:to>
                                        <p:strVal val="visible"/>
                                      </p:to>
                                    </p:set>
                                    <p:animEffect transition="in" filter="blinds(horizontal)">
                                      <p:cBhvr>
                                        <p:cTn id="35" dur="500"/>
                                        <p:tgtEl>
                                          <p:spTgt spid="7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P spid="7172" grpId="0" animBg="1"/>
      <p:bldP spid="7173" grpId="0" animBg="1"/>
      <p:bldP spid="7198" grpId="0" animBg="1"/>
      <p:bldP spid="71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06664" y="457200"/>
            <a:ext cx="7704137" cy="914400"/>
          </a:xfrm>
        </p:spPr>
        <p:txBody>
          <a:bodyPr/>
          <a:lstStyle/>
          <a:p>
            <a:r>
              <a:rPr lang="en-GB" altLang="en-US">
                <a:ln>
                  <a:noFill/>
                </a:ln>
              </a:rPr>
              <a:t>The Decision</a:t>
            </a:r>
            <a:endParaRPr lang="en-US" altLang="en-US">
              <a:ln>
                <a:noFill/>
              </a:ln>
            </a:endParaRPr>
          </a:p>
        </p:txBody>
      </p:sp>
      <p:sp>
        <p:nvSpPr>
          <p:cNvPr id="4" name="TextBox 3"/>
          <p:cNvSpPr txBox="1"/>
          <p:nvPr/>
        </p:nvSpPr>
        <p:spPr>
          <a:xfrm>
            <a:off x="2743200" y="1447801"/>
            <a:ext cx="7391400" cy="4246563"/>
          </a:xfrm>
          <a:prstGeom prst="rect">
            <a:avLst/>
          </a:prstGeom>
          <a:noFill/>
        </p:spPr>
        <p:txBody>
          <a:bodyPr>
            <a:spAutoFit/>
          </a:bodyPr>
          <a:lstStyle/>
          <a:p>
            <a:pPr eaLnBrk="1" hangingPunct="1">
              <a:defRPr/>
            </a:pPr>
            <a:r>
              <a:rPr lang="en-GB" dirty="0">
                <a:latin typeface="Arial" panose="020B0604020202020204" pitchFamily="34" charset="0"/>
                <a:ea typeface="MS PGothic" panose="020B0600070205080204" pitchFamily="34" charset="-128"/>
              </a:rPr>
              <a:t>People will decide based on certain criteria</a:t>
            </a:r>
          </a:p>
          <a:p>
            <a:pPr eaLnBrk="1" hangingPunct="1">
              <a:defRPr/>
            </a:pPr>
            <a:endParaRPr lang="en-GB" dirty="0">
              <a:latin typeface="Arial" panose="020B0604020202020204" pitchFamily="34" charset="0"/>
              <a:ea typeface="MS PGothic" panose="020B0600070205080204" pitchFamily="34" charset="-128"/>
            </a:endParaRPr>
          </a:p>
          <a:p>
            <a:pPr marL="342900" indent="-342900">
              <a:buFont typeface="Wingdings" panose="05000000000000000000" pitchFamily="2" charset="2"/>
              <a:buChar char="q"/>
              <a:defRPr/>
            </a:pPr>
            <a:r>
              <a:rPr lang="en-GB" dirty="0">
                <a:latin typeface="Arial" panose="020B0604020202020204" pitchFamily="34" charset="0"/>
                <a:ea typeface="MS PGothic" panose="020B0600070205080204" pitchFamily="34" charset="-128"/>
              </a:rPr>
              <a:t>Are the push factors enough to force me to move? </a:t>
            </a:r>
          </a:p>
          <a:p>
            <a:pPr algn="ctr" eaLnBrk="1" hangingPunct="1">
              <a:defRPr/>
            </a:pPr>
            <a:r>
              <a:rPr lang="en-GB" dirty="0">
                <a:latin typeface="Arial" panose="020B0604020202020204" pitchFamily="34" charset="0"/>
                <a:ea typeface="MS PGothic" panose="020B0600070205080204" pitchFamily="34" charset="-128"/>
              </a:rPr>
              <a:t>[Forced Migration]</a:t>
            </a:r>
          </a:p>
          <a:p>
            <a:pPr marL="342900" indent="-342900">
              <a:buFont typeface="+mj-lt"/>
              <a:buAutoNum type="arabicPeriod"/>
              <a:defRPr/>
            </a:pPr>
            <a:endParaRPr lang="en-GB" dirty="0">
              <a:latin typeface="Arial" panose="020B0604020202020204" pitchFamily="34" charset="0"/>
              <a:ea typeface="MS PGothic" panose="020B0600070205080204" pitchFamily="34" charset="-128"/>
            </a:endParaRPr>
          </a:p>
          <a:p>
            <a:pPr marL="285750" indent="-285750">
              <a:buFont typeface="Wingdings" panose="05000000000000000000" pitchFamily="2" charset="2"/>
              <a:buChar char="q"/>
              <a:defRPr/>
            </a:pPr>
            <a:r>
              <a:rPr lang="en-GB" dirty="0">
                <a:latin typeface="Arial" panose="020B0604020202020204" pitchFamily="34" charset="0"/>
                <a:ea typeface="MS PGothic" panose="020B0600070205080204" pitchFamily="34" charset="-128"/>
              </a:rPr>
              <a:t>Are the pull factors enough to entice me to move? </a:t>
            </a:r>
          </a:p>
          <a:p>
            <a:pPr algn="ctr" eaLnBrk="1" hangingPunct="1">
              <a:defRPr/>
            </a:pPr>
            <a:r>
              <a:rPr lang="en-GB" dirty="0">
                <a:latin typeface="Arial" panose="020B0604020202020204" pitchFamily="34" charset="0"/>
                <a:ea typeface="MS PGothic" panose="020B0600070205080204" pitchFamily="34" charset="-128"/>
              </a:rPr>
              <a:t>[Voluntary Migration]</a:t>
            </a:r>
          </a:p>
          <a:p>
            <a:pPr marL="285750" indent="-285750">
              <a:buFont typeface="Wingdings" panose="05000000000000000000" pitchFamily="2" charset="2"/>
              <a:buChar char="q"/>
              <a:defRPr/>
            </a:pPr>
            <a:endParaRPr lang="en-GB" dirty="0">
              <a:latin typeface="Arial" panose="020B0604020202020204" pitchFamily="34" charset="0"/>
              <a:ea typeface="MS PGothic" panose="020B0600070205080204" pitchFamily="34" charset="-128"/>
            </a:endParaRPr>
          </a:p>
          <a:p>
            <a:pPr marL="285750" indent="-285750">
              <a:buFont typeface="Wingdings" panose="05000000000000000000" pitchFamily="2" charset="2"/>
              <a:buChar char="q"/>
              <a:defRPr/>
            </a:pPr>
            <a:r>
              <a:rPr lang="en-GB" dirty="0">
                <a:latin typeface="Arial" panose="020B0604020202020204" pitchFamily="34" charset="0"/>
                <a:ea typeface="MS PGothic" panose="020B0600070205080204" pitchFamily="34" charset="-128"/>
              </a:rPr>
              <a:t>Do the intervening obstacles make migration worth while?</a:t>
            </a:r>
          </a:p>
          <a:p>
            <a:pPr eaLnBrk="1" hangingPunct="1">
              <a:defRPr/>
            </a:pPr>
            <a:endParaRPr lang="en-GB" dirty="0">
              <a:latin typeface="Arial" panose="020B0604020202020204" pitchFamily="34" charset="0"/>
              <a:ea typeface="MS PGothic" panose="020B0600070205080204" pitchFamily="34" charset="-128"/>
            </a:endParaRPr>
          </a:p>
          <a:p>
            <a:pPr eaLnBrk="1" hangingPunct="1">
              <a:defRPr/>
            </a:pPr>
            <a:endParaRPr lang="en-GB" dirty="0">
              <a:latin typeface="Arial" panose="020B0604020202020204" pitchFamily="34" charset="0"/>
              <a:ea typeface="MS PGothic" panose="020B0600070205080204" pitchFamily="34" charset="-128"/>
            </a:endParaRPr>
          </a:p>
          <a:p>
            <a:pPr marL="285750" indent="-285750">
              <a:buFont typeface="Wingdings" panose="05000000000000000000" pitchFamily="2" charset="2"/>
              <a:buChar char="q"/>
              <a:defRPr/>
            </a:pPr>
            <a:r>
              <a:rPr lang="en-GB" dirty="0">
                <a:latin typeface="Arial" panose="020B0604020202020204" pitchFamily="34" charset="0"/>
                <a:ea typeface="MS PGothic" panose="020B0600070205080204" pitchFamily="34" charset="-128"/>
              </a:rPr>
              <a:t>Is there somewhere closer on the route that I like?</a:t>
            </a:r>
          </a:p>
          <a:p>
            <a:pPr algn="ctr" eaLnBrk="1" hangingPunct="1">
              <a:defRPr/>
            </a:pPr>
            <a:r>
              <a:rPr lang="en-GB" dirty="0">
                <a:latin typeface="Arial" panose="020B0604020202020204" pitchFamily="34" charset="0"/>
                <a:ea typeface="MS PGothic" panose="020B0600070205080204" pitchFamily="34" charset="-128"/>
              </a:rPr>
              <a:t>[Intervening Opportunity]</a:t>
            </a:r>
          </a:p>
          <a:p>
            <a:pPr marL="342900" indent="-342900">
              <a:buFont typeface="+mj-lt"/>
              <a:buAutoNum type="arabicPeriod"/>
              <a:defRPr/>
            </a:pPr>
            <a:endParaRPr lang="en-GB" dirty="0">
              <a:latin typeface="Arial" panose="020B0604020202020204" pitchFamily="34" charset="0"/>
              <a:ea typeface="MS PGothic" panose="020B0600070205080204" pitchFamily="34" charset="-128"/>
            </a:endParaRPr>
          </a:p>
          <a:p>
            <a:pPr marL="342900" indent="-342900">
              <a:buFont typeface="+mj-lt"/>
              <a:buAutoNum type="arabicPeriod"/>
              <a:defRPr/>
            </a:pPr>
            <a:endParaRPr lang="en-US" dirty="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45713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474</Words>
  <Application>Microsoft Macintosh PowerPoint</Application>
  <PresentationFormat>Widescreen</PresentationFormat>
  <Paragraphs>148</Paragraphs>
  <Slides>13</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13</vt:i4>
      </vt:variant>
    </vt:vector>
  </HeadingPairs>
  <TitlesOfParts>
    <vt:vector size="26" baseType="lpstr">
      <vt:lpstr>Arial Black</vt:lpstr>
      <vt:lpstr>Book Antiqua</vt:lpstr>
      <vt:lpstr>Calibri</vt:lpstr>
      <vt:lpstr>Calibri Light</vt:lpstr>
      <vt:lpstr>Comic Sans MS</vt:lpstr>
      <vt:lpstr>HGｺﾞｼｯｸM</vt:lpstr>
      <vt:lpstr>Impact</vt:lpstr>
      <vt:lpstr>MS PGothic</vt:lpstr>
      <vt:lpstr>Times New Roman</vt:lpstr>
      <vt:lpstr>Wingdings</vt:lpstr>
      <vt:lpstr>Yu Gothic Light</vt:lpstr>
      <vt:lpstr>Arial</vt:lpstr>
      <vt:lpstr>Office Theme</vt:lpstr>
      <vt:lpstr>Aim: To understand different migration models</vt:lpstr>
      <vt:lpstr>Push / Pull Factors</vt:lpstr>
      <vt:lpstr>Simple Migration Model Notes Activity #1</vt:lpstr>
      <vt:lpstr>push            and               pull factors</vt:lpstr>
      <vt:lpstr>Lee’s Model of Migration</vt:lpstr>
      <vt:lpstr>Characteristics</vt:lpstr>
      <vt:lpstr>PowerPoint Presentation</vt:lpstr>
      <vt:lpstr>Lee’s Model of Migration</vt:lpstr>
      <vt:lpstr>The Decision</vt:lpstr>
      <vt:lpstr>PowerPoint Presentation</vt:lpstr>
      <vt:lpstr>Different people have different perceptions of positive and negative attributes……..</vt:lpstr>
      <vt:lpstr>PowerPoint Presentation</vt:lpstr>
      <vt:lpstr>Ravensteins laws of Migration</vt:lpstr>
    </vt:vector>
  </TitlesOfParts>
  <Company/>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To understand different migration models</dc:title>
  <dc:creator>St. Pierre, Nicole</dc:creator>
  <cp:lastModifiedBy>St. Pierre, Nicole</cp:lastModifiedBy>
  <cp:revision>4</cp:revision>
  <cp:lastPrinted>2016-10-23T10:53:54Z</cp:lastPrinted>
  <dcterms:created xsi:type="dcterms:W3CDTF">2016-10-23T10:22:17Z</dcterms:created>
  <dcterms:modified xsi:type="dcterms:W3CDTF">2016-10-23T10:55:06Z</dcterms:modified>
</cp:coreProperties>
</file>